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  <p:sldMasterId id="2147483676" r:id="rId7"/>
    <p:sldMasterId id="2147483677" r:id="rId8"/>
    <p:sldMasterId id="2147483678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</p:sldIdLst>
  <p:sldSz cy="6858000" cx="12191700"/>
  <p:notesSz cx="6858000" cy="9144000"/>
  <p:embeddedFontLst>
    <p:embeddedFont>
      <p:font typeface="Proxima Nova"/>
      <p:regular r:id="rId71"/>
      <p:bold r:id="rId72"/>
      <p:italic r:id="rId73"/>
      <p:boldItalic r:id="rId74"/>
    </p:embeddedFont>
    <p:embeddedFont>
      <p:font typeface="Roboto"/>
      <p:regular r:id="rId75"/>
      <p:bold r:id="rId76"/>
      <p:italic r:id="rId77"/>
      <p:boldItalic r:id="rId78"/>
    </p:embeddedFont>
    <p:embeddedFont>
      <p:font typeface="Amatic SC"/>
      <p:regular r:id="rId79"/>
      <p:bold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DC5CB1C-F139-40B0-9311-B48EC4A4EE45}">
  <a:tblStyle styleId="{7DC5CB1C-F139-40B0-9311-B48EC4A4EE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80" Type="http://schemas.openxmlformats.org/officeDocument/2006/relationships/font" Target="fonts/AmaticSC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ProximaNova-italic.fntdata"/><Relationship Id="rId72" Type="http://schemas.openxmlformats.org/officeDocument/2006/relationships/font" Target="fonts/ProximaNova-bold.fntdata"/><Relationship Id="rId31" Type="http://schemas.openxmlformats.org/officeDocument/2006/relationships/slide" Target="slides/slide21.xml"/><Relationship Id="rId75" Type="http://schemas.openxmlformats.org/officeDocument/2006/relationships/font" Target="fonts/Roboto-regular.fntdata"/><Relationship Id="rId30" Type="http://schemas.openxmlformats.org/officeDocument/2006/relationships/slide" Target="slides/slide20.xml"/><Relationship Id="rId74" Type="http://schemas.openxmlformats.org/officeDocument/2006/relationships/font" Target="fonts/ProximaNova-boldItalic.fntdata"/><Relationship Id="rId33" Type="http://schemas.openxmlformats.org/officeDocument/2006/relationships/slide" Target="slides/slide23.xml"/><Relationship Id="rId77" Type="http://schemas.openxmlformats.org/officeDocument/2006/relationships/font" Target="fonts/Roboto-italic.fntdata"/><Relationship Id="rId32" Type="http://schemas.openxmlformats.org/officeDocument/2006/relationships/slide" Target="slides/slide22.xml"/><Relationship Id="rId76" Type="http://schemas.openxmlformats.org/officeDocument/2006/relationships/font" Target="fonts/Roboto-bold.fntdata"/><Relationship Id="rId35" Type="http://schemas.openxmlformats.org/officeDocument/2006/relationships/slide" Target="slides/slide25.xml"/><Relationship Id="rId79" Type="http://schemas.openxmlformats.org/officeDocument/2006/relationships/font" Target="fonts/AmaticSC-regular.fntdata"/><Relationship Id="rId34" Type="http://schemas.openxmlformats.org/officeDocument/2006/relationships/slide" Target="slides/slide24.xml"/><Relationship Id="rId78" Type="http://schemas.openxmlformats.org/officeDocument/2006/relationships/font" Target="fonts/Roboto-boldItalic.fntdata"/><Relationship Id="rId71" Type="http://schemas.openxmlformats.org/officeDocument/2006/relationships/font" Target="fonts/ProximaNova-regular.fntdata"/><Relationship Id="rId70" Type="http://schemas.openxmlformats.org/officeDocument/2006/relationships/slide" Target="slides/slide60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22" Type="http://schemas.openxmlformats.org/officeDocument/2006/relationships/slide" Target="slides/slide12.xml"/><Relationship Id="rId66" Type="http://schemas.openxmlformats.org/officeDocument/2006/relationships/slide" Target="slides/slide56.xml"/><Relationship Id="rId21" Type="http://schemas.openxmlformats.org/officeDocument/2006/relationships/slide" Target="slides/slide11.xml"/><Relationship Id="rId65" Type="http://schemas.openxmlformats.org/officeDocument/2006/relationships/slide" Target="slides/slide55.xml"/><Relationship Id="rId24" Type="http://schemas.openxmlformats.org/officeDocument/2006/relationships/slide" Target="slides/slide14.xml"/><Relationship Id="rId68" Type="http://schemas.openxmlformats.org/officeDocument/2006/relationships/slide" Target="slides/slide58.xml"/><Relationship Id="rId23" Type="http://schemas.openxmlformats.org/officeDocument/2006/relationships/slide" Target="slides/slide13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slide" Target="slides/slide5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75a389d0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775a389d0d_0_11:notes"/>
          <p:cNvSpPr/>
          <p:nvPr>
            <p:ph idx="2" type="sldImg"/>
          </p:nvPr>
        </p:nvSpPr>
        <p:spPr>
          <a:xfrm>
            <a:off x="114328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75a389d0d_0_213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75a389d0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75a389d0d_0_248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75a389d0d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75a389d0d_0_258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775a389d0d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75a389d0d_0_272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775a389d0d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75a389d0d_0_277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775a389d0d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775a389d0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775a389d0d_0_243:notes"/>
          <p:cNvSpPr/>
          <p:nvPr>
            <p:ph idx="2" type="sldImg"/>
          </p:nvPr>
        </p:nvSpPr>
        <p:spPr>
          <a:xfrm>
            <a:off x="114328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775a389d0d_0_321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775a389d0d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78f0ffaf61_0_0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78f0ffaf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775a389d0d_0_409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775a389d0d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75a389d0d_0_441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775a389d0d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75a389d0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775a389d0d_0_36:notes"/>
          <p:cNvSpPr/>
          <p:nvPr>
            <p:ph idx="2" type="sldImg"/>
          </p:nvPr>
        </p:nvSpPr>
        <p:spPr>
          <a:xfrm>
            <a:off x="114328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775a389d0d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775a389d0d_0_452:notes"/>
          <p:cNvSpPr/>
          <p:nvPr>
            <p:ph idx="2" type="sldImg"/>
          </p:nvPr>
        </p:nvSpPr>
        <p:spPr>
          <a:xfrm>
            <a:off x="114328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775a389d0d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2775a389d0d_0_463:notes"/>
          <p:cNvSpPr/>
          <p:nvPr>
            <p:ph idx="2" type="sldImg"/>
          </p:nvPr>
        </p:nvSpPr>
        <p:spPr>
          <a:xfrm>
            <a:off x="114328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775a389d0d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775a389d0d_0_479:notes"/>
          <p:cNvSpPr/>
          <p:nvPr>
            <p:ph idx="2" type="sldImg"/>
          </p:nvPr>
        </p:nvSpPr>
        <p:spPr>
          <a:xfrm>
            <a:off x="114328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775a389d0d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775a389d0d_0_486:notes"/>
          <p:cNvSpPr/>
          <p:nvPr>
            <p:ph idx="2" type="sldImg"/>
          </p:nvPr>
        </p:nvSpPr>
        <p:spPr>
          <a:xfrm>
            <a:off x="114328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7f392deb6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27f392deb60_0_8:notes"/>
          <p:cNvSpPr/>
          <p:nvPr>
            <p:ph idx="2" type="sldImg"/>
          </p:nvPr>
        </p:nvSpPr>
        <p:spPr>
          <a:xfrm>
            <a:off x="114328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7f392deb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27f392deb60_0_16:notes"/>
          <p:cNvSpPr/>
          <p:nvPr>
            <p:ph idx="2" type="sldImg"/>
          </p:nvPr>
        </p:nvSpPr>
        <p:spPr>
          <a:xfrm>
            <a:off x="114328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75a389d0d_0_493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775a389d0d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775a389d0d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2775a389d0d_0_498:notes"/>
          <p:cNvSpPr/>
          <p:nvPr>
            <p:ph idx="2" type="sldImg"/>
          </p:nvPr>
        </p:nvSpPr>
        <p:spPr>
          <a:xfrm>
            <a:off x="114328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775a389d0d_0_525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775a389d0d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775a389d0d_0_354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775a389d0d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75a389d0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775a389d0d_0_105:notes"/>
          <p:cNvSpPr/>
          <p:nvPr>
            <p:ph idx="2" type="sldImg"/>
          </p:nvPr>
        </p:nvSpPr>
        <p:spPr>
          <a:xfrm>
            <a:off x="114328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775a389d0d_0_362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775a389d0d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775a389d0d_0_371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775a389d0d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775a389d0d_0_381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775a389d0d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775a389d0d_0_390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775a389d0d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775a389d0d_0_397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775a389d0d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775a389d0d_0_509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775a389d0d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775a389d0d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2775a389d0d_0_514:notes"/>
          <p:cNvSpPr/>
          <p:nvPr>
            <p:ph idx="2" type="sldImg"/>
          </p:nvPr>
        </p:nvSpPr>
        <p:spPr>
          <a:xfrm>
            <a:off x="114328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775a389d0d_0_595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775a389d0d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775a389d0d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2" name="Google Shape;522;g2775a389d0d_0_613:notes"/>
          <p:cNvSpPr/>
          <p:nvPr>
            <p:ph idx="2" type="sldImg"/>
          </p:nvPr>
        </p:nvSpPr>
        <p:spPr>
          <a:xfrm>
            <a:off x="114328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7816f8772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8" name="Google Shape;528;g27816f8772d_0_22:notes"/>
          <p:cNvSpPr/>
          <p:nvPr>
            <p:ph idx="2" type="sldImg"/>
          </p:nvPr>
        </p:nvSpPr>
        <p:spPr>
          <a:xfrm>
            <a:off x="114328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75a389d0d_0_448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75a389d0d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7816f877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9" name="Google Shape;539;g27816f8772d_0_0:notes"/>
          <p:cNvSpPr/>
          <p:nvPr>
            <p:ph idx="2" type="sldImg"/>
          </p:nvPr>
        </p:nvSpPr>
        <p:spPr>
          <a:xfrm>
            <a:off x="114328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7816f8772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0" name="Google Shape;550;g27816f8772d_0_32:notes"/>
          <p:cNvSpPr/>
          <p:nvPr>
            <p:ph idx="2" type="sldImg"/>
          </p:nvPr>
        </p:nvSpPr>
        <p:spPr>
          <a:xfrm>
            <a:off x="114328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7816f8772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1" name="Google Shape;561;g27816f8772d_0_10:notes"/>
          <p:cNvSpPr/>
          <p:nvPr>
            <p:ph idx="2" type="sldImg"/>
          </p:nvPr>
        </p:nvSpPr>
        <p:spPr>
          <a:xfrm>
            <a:off x="114328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75a389d0d_0_625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775a389d0d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775a389d0d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2775a389d0d_0_630:notes"/>
          <p:cNvSpPr/>
          <p:nvPr>
            <p:ph idx="2" type="sldImg"/>
          </p:nvPr>
        </p:nvSpPr>
        <p:spPr>
          <a:xfrm>
            <a:off x="114328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775a389d0d_0_641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775a389d0d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775a389d0d_0_535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775a389d0d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775a389d0d_0_542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775a389d0d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775a389d0d_0_551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775a389d0d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775a389d0d_0_558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775a389d0d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75a389d0d_0_314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775a389d0d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7cdc44a41a_0_1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7cdc44a4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e7001d978e_0_2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e7001d978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78f0ffaf61_2_6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78f0ffaf61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78f0ffaf61_0_14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78f0ffaf6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7d84c6b539_0_16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7d84c6b53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7d84c6b539_0_21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7d84c6b53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7d84c6b539_0_26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7d84c6b53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7d84c6b539_0_31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7d84c6b53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78f0ffaf61_0_20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78f0ffaf6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775a389d0d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2775a389d0d_0_690:notes"/>
          <p:cNvSpPr/>
          <p:nvPr>
            <p:ph idx="2" type="sldImg"/>
          </p:nvPr>
        </p:nvSpPr>
        <p:spPr>
          <a:xfrm>
            <a:off x="114328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775a389d0d_0_186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775a389d0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5fd7dd2f8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25fd7dd2f8a_0_61:notes"/>
          <p:cNvSpPr/>
          <p:nvPr>
            <p:ph idx="2" type="sldImg"/>
          </p:nvPr>
        </p:nvSpPr>
        <p:spPr>
          <a:xfrm>
            <a:off x="114328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775a389d0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775a389d0d_0_162:notes"/>
          <p:cNvSpPr/>
          <p:nvPr>
            <p:ph idx="2" type="sldImg"/>
          </p:nvPr>
        </p:nvSpPr>
        <p:spPr>
          <a:xfrm>
            <a:off x="114328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775a389d0d_0_193:notes"/>
          <p:cNvSpPr/>
          <p:nvPr>
            <p:ph idx="2" type="sldImg"/>
          </p:nvPr>
        </p:nvSpPr>
        <p:spPr>
          <a:xfrm>
            <a:off x="38137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775a389d0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75a389d0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775a389d0d_0_223:notes"/>
          <p:cNvSpPr/>
          <p:nvPr>
            <p:ph idx="2" type="sldImg"/>
          </p:nvPr>
        </p:nvSpPr>
        <p:spPr>
          <a:xfrm>
            <a:off x="1143281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601" y="992767"/>
            <a:ext cx="113604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590" y="3778833"/>
            <a:ext cx="113604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6332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590" y="1474833"/>
            <a:ext cx="113604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590" y="4202967"/>
            <a:ext cx="113604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6332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6332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ople">
  <p:cSld name="People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medium confidence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69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647684" y="647700"/>
            <a:ext cx="108966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Proxima Nova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3" name="Google Shape;53;p13"/>
          <p:cNvSpPr/>
          <p:nvPr>
            <p:ph idx="2" type="pic"/>
          </p:nvPr>
        </p:nvSpPr>
        <p:spPr>
          <a:xfrm>
            <a:off x="1808874" y="2311524"/>
            <a:ext cx="1335300" cy="133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1127420" y="3806825"/>
            <a:ext cx="27996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i="0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5pPr>
            <a:lvl6pPr indent="-3492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sp>
        <p:nvSpPr>
          <p:cNvPr id="55" name="Google Shape;55;p13"/>
          <p:cNvSpPr/>
          <p:nvPr>
            <p:ph idx="3" type="pic"/>
          </p:nvPr>
        </p:nvSpPr>
        <p:spPr>
          <a:xfrm>
            <a:off x="5427821" y="2311524"/>
            <a:ext cx="1335300" cy="13335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3"/>
          <p:cNvSpPr txBox="1"/>
          <p:nvPr>
            <p:ph idx="4" type="body"/>
          </p:nvPr>
        </p:nvSpPr>
        <p:spPr>
          <a:xfrm>
            <a:off x="4696122" y="3806825"/>
            <a:ext cx="27996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i="0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5pPr>
            <a:lvl6pPr indent="-3492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sp>
        <p:nvSpPr>
          <p:cNvPr id="57" name="Google Shape;57;p13"/>
          <p:cNvSpPr/>
          <p:nvPr>
            <p:ph idx="5" type="pic"/>
          </p:nvPr>
        </p:nvSpPr>
        <p:spPr>
          <a:xfrm>
            <a:off x="9047696" y="2311524"/>
            <a:ext cx="1335300" cy="13335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3"/>
          <p:cNvSpPr txBox="1"/>
          <p:nvPr>
            <p:ph idx="6" type="body"/>
          </p:nvPr>
        </p:nvSpPr>
        <p:spPr>
          <a:xfrm>
            <a:off x="8315533" y="3806825"/>
            <a:ext cx="27996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i="0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5pPr>
            <a:lvl6pPr indent="-3492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346" y="6057336"/>
            <a:ext cx="1080095" cy="483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36286" y="6179770"/>
            <a:ext cx="836625" cy="4632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1" name="Google Shape;6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779" y="6565392"/>
            <a:ext cx="614633" cy="204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63" name="Google Shape;63;p14"/>
          <p:cNvPicPr preferRelativeResize="0"/>
          <p:nvPr/>
        </p:nvPicPr>
        <p:blipFill rotWithShape="1">
          <a:blip r:embed="rId2">
            <a:alphaModFix/>
          </a:blip>
          <a:srcRect b="21648" l="0" r="0" t="0"/>
          <a:stretch/>
        </p:blipFill>
        <p:spPr>
          <a:xfrm>
            <a:off x="0" y="0"/>
            <a:ext cx="12191704" cy="5373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20" y="1078992"/>
            <a:ext cx="949406" cy="315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, rectangle&#10;&#10;Description automatically generated" id="66" name="Google Shape;66;p15"/>
          <p:cNvPicPr preferRelativeResize="0"/>
          <p:nvPr/>
        </p:nvPicPr>
        <p:blipFill rotWithShape="1">
          <a:blip r:embed="rId2">
            <a:alphaModFix/>
          </a:blip>
          <a:srcRect b="21648" l="0" r="0" t="0"/>
          <a:stretch/>
        </p:blipFill>
        <p:spPr>
          <a:xfrm>
            <a:off x="0" y="0"/>
            <a:ext cx="12191704" cy="537321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647684" y="1353109"/>
            <a:ext cx="108966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647684" y="2852936"/>
            <a:ext cx="10896600" cy="3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Char char="■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Char char="○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pic>
        <p:nvPicPr>
          <p:cNvPr descr="Icon&#10;&#10;Description automatically generated"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20" y="1078992"/>
            <a:ext cx="949406" cy="315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- Right">
  <p:cSld name="Picture - Right"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>
            <p:ph idx="2" type="pic"/>
          </p:nvPr>
        </p:nvSpPr>
        <p:spPr>
          <a:xfrm>
            <a:off x="5600562" y="1575555"/>
            <a:ext cx="5943600" cy="47337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647685" y="1575555"/>
            <a:ext cx="45339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647685" y="3042405"/>
            <a:ext cx="4533900" cy="3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/>
            </a:lvl5pPr>
            <a:lvl6pPr indent="-2286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pic>
        <p:nvPicPr>
          <p:cNvPr descr="Shape, rectangle&#10;&#10;Description automatically generated" id="74" name="Google Shape;74;p16"/>
          <p:cNvPicPr preferRelativeResize="0"/>
          <p:nvPr/>
        </p:nvPicPr>
        <p:blipFill rotWithShape="1">
          <a:blip r:embed="rId2">
            <a:alphaModFix/>
          </a:blip>
          <a:srcRect b="80556" l="0" r="0" t="0"/>
          <a:stretch/>
        </p:blipFill>
        <p:spPr>
          <a:xfrm>
            <a:off x="0" y="0"/>
            <a:ext cx="12191704" cy="1333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20" y="1078992"/>
            <a:ext cx="949406" cy="315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">
  <p:cSld name="Thank You 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medium confidence" id="77" name="Google Shape;7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695" cy="685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7"/>
          <p:cNvCxnSpPr/>
          <p:nvPr/>
        </p:nvCxnSpPr>
        <p:spPr>
          <a:xfrm>
            <a:off x="6095850" y="1629510"/>
            <a:ext cx="0" cy="3753900"/>
          </a:xfrm>
          <a:prstGeom prst="straightConnector1">
            <a:avLst/>
          </a:prstGeom>
          <a:noFill/>
          <a:ln cap="flat" cmpd="sng" w="38100">
            <a:solidFill>
              <a:srgbClr val="F4D3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7429316" y="1697716"/>
            <a:ext cx="41148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7429316" y="2771773"/>
            <a:ext cx="41148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3" type="body"/>
          </p:nvPr>
        </p:nvSpPr>
        <p:spPr>
          <a:xfrm>
            <a:off x="7429316" y="3845830"/>
            <a:ext cx="41148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4" type="body"/>
          </p:nvPr>
        </p:nvSpPr>
        <p:spPr>
          <a:xfrm>
            <a:off x="7429316" y="4919888"/>
            <a:ext cx="41148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cxnSp>
        <p:nvCxnSpPr>
          <p:cNvPr id="83" name="Google Shape;83;p17"/>
          <p:cNvCxnSpPr/>
          <p:nvPr/>
        </p:nvCxnSpPr>
        <p:spPr>
          <a:xfrm>
            <a:off x="6095850" y="1629510"/>
            <a:ext cx="0" cy="3753900"/>
          </a:xfrm>
          <a:prstGeom prst="straightConnector1">
            <a:avLst/>
          </a:prstGeom>
          <a:noFill/>
          <a:ln cap="flat" cmpd="sng" w="38100">
            <a:solidFill>
              <a:srgbClr val="E65A9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" name="Google Shape;84;p17"/>
          <p:cNvSpPr txBox="1"/>
          <p:nvPr/>
        </p:nvSpPr>
        <p:spPr>
          <a:xfrm>
            <a:off x="410296" y="2771773"/>
            <a:ext cx="5184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roxima Nova"/>
              <a:buNone/>
            </a:pPr>
            <a:r>
              <a:rPr b="1" i="0" lang="en" sz="7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 sz="1500"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6397" y="1178590"/>
            <a:ext cx="2412209" cy="1080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6993" y="1573131"/>
            <a:ext cx="621777" cy="62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6993" y="2667932"/>
            <a:ext cx="621777" cy="62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6993" y="3756010"/>
            <a:ext cx="621777" cy="62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96993" y="4816047"/>
            <a:ext cx="621777" cy="621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- Left">
  <p:cSld name="Picture - Left"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>
            <p:ph idx="2" type="pic"/>
          </p:nvPr>
        </p:nvSpPr>
        <p:spPr>
          <a:xfrm>
            <a:off x="647683" y="1562100"/>
            <a:ext cx="5943600" cy="48192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7002949" y="1562100"/>
            <a:ext cx="45411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roxima Nova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7010227" y="3047256"/>
            <a:ext cx="4533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/>
            </a:lvl5pPr>
            <a:lvl6pPr indent="-2286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pic>
        <p:nvPicPr>
          <p:cNvPr descr="Shape, rectangle&#10;&#10;Description automatically generated" id="94" name="Google Shape;94;p18"/>
          <p:cNvPicPr preferRelativeResize="0"/>
          <p:nvPr/>
        </p:nvPicPr>
        <p:blipFill rotWithShape="1">
          <a:blip r:embed="rId2">
            <a:alphaModFix/>
          </a:blip>
          <a:srcRect b="80556" l="0" r="0" t="0"/>
          <a:stretch/>
        </p:blipFill>
        <p:spPr>
          <a:xfrm>
            <a:off x="0" y="0"/>
            <a:ext cx="12191704" cy="1333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95" name="Google Shape;9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20" y="1078992"/>
            <a:ext cx="949406" cy="315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s + Captions">
  <p:cSld name="Pictures + Captions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>
            <p:ph idx="2" type="pic"/>
          </p:nvPr>
        </p:nvSpPr>
        <p:spPr>
          <a:xfrm>
            <a:off x="657725" y="647700"/>
            <a:ext cx="2605500" cy="34293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647685" y="4214812"/>
            <a:ext cx="2615400" cy="17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i="1" sz="15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5pPr>
            <a:lvl6pPr indent="-3492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sp>
        <p:nvSpPr>
          <p:cNvPr id="99" name="Google Shape;99;p19"/>
          <p:cNvSpPr/>
          <p:nvPr>
            <p:ph idx="3" type="pic"/>
          </p:nvPr>
        </p:nvSpPr>
        <p:spPr>
          <a:xfrm>
            <a:off x="8938498" y="647700"/>
            <a:ext cx="2605500" cy="34293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9"/>
          <p:cNvSpPr/>
          <p:nvPr>
            <p:ph idx="4" type="pic"/>
          </p:nvPr>
        </p:nvSpPr>
        <p:spPr>
          <a:xfrm>
            <a:off x="6178241" y="647700"/>
            <a:ext cx="2605500" cy="34293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9"/>
          <p:cNvSpPr/>
          <p:nvPr>
            <p:ph idx="5" type="pic"/>
          </p:nvPr>
        </p:nvSpPr>
        <p:spPr>
          <a:xfrm>
            <a:off x="3417983" y="647700"/>
            <a:ext cx="2605500" cy="34293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19"/>
          <p:cNvSpPr txBox="1"/>
          <p:nvPr>
            <p:ph idx="6" type="body"/>
          </p:nvPr>
        </p:nvSpPr>
        <p:spPr>
          <a:xfrm>
            <a:off x="3417983" y="4222453"/>
            <a:ext cx="2605500" cy="17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i="1" sz="15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5pPr>
            <a:lvl6pPr indent="-3492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7" type="body"/>
          </p:nvPr>
        </p:nvSpPr>
        <p:spPr>
          <a:xfrm>
            <a:off x="6178240" y="4222453"/>
            <a:ext cx="2605500" cy="17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i="1" sz="15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5pPr>
            <a:lvl6pPr indent="-3492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8" type="body"/>
          </p:nvPr>
        </p:nvSpPr>
        <p:spPr>
          <a:xfrm>
            <a:off x="8938496" y="4222453"/>
            <a:ext cx="2605500" cy="17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i="1" sz="15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 sz="1500"/>
            </a:lvl5pPr>
            <a:lvl6pPr indent="-3492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36286" y="6179770"/>
            <a:ext cx="836625" cy="46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346" y="6062472"/>
            <a:ext cx="1080095" cy="483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07" name="Google Shape;10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779" y="6565392"/>
            <a:ext cx="614633" cy="204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">
  <p:cSld name="Gallery"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>
            <p:ph idx="2" type="pic"/>
          </p:nvPr>
        </p:nvSpPr>
        <p:spPr>
          <a:xfrm>
            <a:off x="647684" y="647700"/>
            <a:ext cx="2172300" cy="31449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/>
          <p:nvPr>
            <p:ph idx="3" type="pic"/>
          </p:nvPr>
        </p:nvSpPr>
        <p:spPr>
          <a:xfrm>
            <a:off x="647684" y="3941031"/>
            <a:ext cx="2172300" cy="20025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0"/>
          <p:cNvSpPr/>
          <p:nvPr>
            <p:ph idx="4" type="pic"/>
          </p:nvPr>
        </p:nvSpPr>
        <p:spPr>
          <a:xfrm>
            <a:off x="5019361" y="652273"/>
            <a:ext cx="1979100" cy="31617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0"/>
          <p:cNvSpPr/>
          <p:nvPr>
            <p:ph idx="5" type="pic"/>
          </p:nvPr>
        </p:nvSpPr>
        <p:spPr>
          <a:xfrm>
            <a:off x="2983254" y="3962401"/>
            <a:ext cx="4015500" cy="19812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0"/>
          <p:cNvSpPr/>
          <p:nvPr>
            <p:ph idx="6" type="pic"/>
          </p:nvPr>
        </p:nvSpPr>
        <p:spPr>
          <a:xfrm>
            <a:off x="7175339" y="648317"/>
            <a:ext cx="4368600" cy="20772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0"/>
          <p:cNvSpPr/>
          <p:nvPr>
            <p:ph idx="7" type="pic"/>
          </p:nvPr>
        </p:nvSpPr>
        <p:spPr>
          <a:xfrm>
            <a:off x="9715261" y="2869235"/>
            <a:ext cx="1828800" cy="30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0"/>
          <p:cNvSpPr/>
          <p:nvPr>
            <p:ph idx="8" type="pic"/>
          </p:nvPr>
        </p:nvSpPr>
        <p:spPr>
          <a:xfrm>
            <a:off x="7175339" y="2869235"/>
            <a:ext cx="2376600" cy="30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0"/>
          <p:cNvSpPr/>
          <p:nvPr>
            <p:ph idx="9" type="pic"/>
          </p:nvPr>
        </p:nvSpPr>
        <p:spPr>
          <a:xfrm>
            <a:off x="2983254" y="652275"/>
            <a:ext cx="1873200" cy="14805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0"/>
          <p:cNvSpPr/>
          <p:nvPr>
            <p:ph idx="13" type="pic"/>
          </p:nvPr>
        </p:nvSpPr>
        <p:spPr>
          <a:xfrm>
            <a:off x="2983254" y="2281350"/>
            <a:ext cx="1873200" cy="15324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8" name="Google Shape;11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36286" y="6179770"/>
            <a:ext cx="836625" cy="46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346" y="6062472"/>
            <a:ext cx="1080095" cy="483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20" name="Google Shape;12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779" y="6565392"/>
            <a:ext cx="614633" cy="204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590" y="2867800"/>
            <a:ext cx="113604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6332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ctrTitle"/>
          </p:nvPr>
        </p:nvSpPr>
        <p:spPr>
          <a:xfrm>
            <a:off x="1523963" y="2654786"/>
            <a:ext cx="91437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"/>
              <a:buNone/>
              <a:defRPr b="0" i="0" sz="4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796140" y="3155101"/>
            <a:ext cx="1051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Proxima Nova"/>
              <a:buNone/>
              <a:defRPr b="1" i="0" sz="8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4876680" y="2766218"/>
            <a:ext cx="5638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0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  <a:defRPr b="1" i="0"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838179" y="2362339"/>
            <a:ext cx="10515300" cy="3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b="0" i="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44" name="Google Shape;144;p28"/>
          <p:cNvSpPr txBox="1"/>
          <p:nvPr>
            <p:ph idx="10" type="dt"/>
          </p:nvPr>
        </p:nvSpPr>
        <p:spPr>
          <a:xfrm>
            <a:off x="838179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1" type="ftr"/>
          </p:nvPr>
        </p:nvSpPr>
        <p:spPr>
          <a:xfrm>
            <a:off x="4038501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610388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838179" y="2373085"/>
            <a:ext cx="51816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idx="2" type="body"/>
          </p:nvPr>
        </p:nvSpPr>
        <p:spPr>
          <a:xfrm>
            <a:off x="6172048" y="2373085"/>
            <a:ext cx="51816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0" type="dt"/>
          </p:nvPr>
        </p:nvSpPr>
        <p:spPr>
          <a:xfrm>
            <a:off x="838179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11" type="ftr"/>
          </p:nvPr>
        </p:nvSpPr>
        <p:spPr>
          <a:xfrm>
            <a:off x="4038501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12" type="sldNum"/>
          </p:nvPr>
        </p:nvSpPr>
        <p:spPr>
          <a:xfrm>
            <a:off x="8610388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839767" y="1408387"/>
            <a:ext cx="105153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839767" y="2530255"/>
            <a:ext cx="51576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7" name="Google Shape;157;p30"/>
          <p:cNvSpPr txBox="1"/>
          <p:nvPr>
            <p:ph idx="2" type="body"/>
          </p:nvPr>
        </p:nvSpPr>
        <p:spPr>
          <a:xfrm>
            <a:off x="839767" y="3428999"/>
            <a:ext cx="51576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3" type="body"/>
          </p:nvPr>
        </p:nvSpPr>
        <p:spPr>
          <a:xfrm>
            <a:off x="6172048" y="2530255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9" name="Google Shape;159;p30"/>
          <p:cNvSpPr txBox="1"/>
          <p:nvPr>
            <p:ph idx="4" type="body"/>
          </p:nvPr>
        </p:nvSpPr>
        <p:spPr>
          <a:xfrm>
            <a:off x="6172048" y="3428999"/>
            <a:ext cx="51831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10" type="dt"/>
          </p:nvPr>
        </p:nvSpPr>
        <p:spPr>
          <a:xfrm>
            <a:off x="838179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1" name="Google Shape;161;p30"/>
          <p:cNvSpPr txBox="1"/>
          <p:nvPr>
            <p:ph idx="11" type="ftr"/>
          </p:nvPr>
        </p:nvSpPr>
        <p:spPr>
          <a:xfrm>
            <a:off x="4038501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12" type="sldNum"/>
          </p:nvPr>
        </p:nvSpPr>
        <p:spPr>
          <a:xfrm>
            <a:off x="8610388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839767" y="1471448"/>
            <a:ext cx="39324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  <a:defRPr b="1" sz="3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5" name="Google Shape;165;p31"/>
          <p:cNvSpPr/>
          <p:nvPr>
            <p:ph idx="2" type="pic"/>
          </p:nvPr>
        </p:nvSpPr>
        <p:spPr>
          <a:xfrm>
            <a:off x="5183060" y="1471448"/>
            <a:ext cx="6172200" cy="43896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31"/>
          <p:cNvSpPr txBox="1"/>
          <p:nvPr>
            <p:ph idx="1" type="body"/>
          </p:nvPr>
        </p:nvSpPr>
        <p:spPr>
          <a:xfrm>
            <a:off x="839767" y="3004456"/>
            <a:ext cx="3932400" cy="28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167" name="Google Shape;167;p31"/>
          <p:cNvSpPr txBox="1"/>
          <p:nvPr>
            <p:ph idx="10" type="dt"/>
          </p:nvPr>
        </p:nvSpPr>
        <p:spPr>
          <a:xfrm>
            <a:off x="838179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1" type="ftr"/>
          </p:nvPr>
        </p:nvSpPr>
        <p:spPr>
          <a:xfrm>
            <a:off x="4038501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12" type="sldNum"/>
          </p:nvPr>
        </p:nvSpPr>
        <p:spPr>
          <a:xfrm>
            <a:off x="8610388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590" y="593367"/>
            <a:ext cx="11360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590" y="1536633"/>
            <a:ext cx="113604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6332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590" y="593367"/>
            <a:ext cx="11360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59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3041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6332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590" y="593367"/>
            <a:ext cx="11360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6332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59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59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6332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651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6332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585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3991" y="1644233"/>
            <a:ext cx="53934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3991" y="3737433"/>
            <a:ext cx="53934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5838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6332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59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6332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5.jpg"/><Relationship Id="rId2" Type="http://schemas.openxmlformats.org/officeDocument/2006/relationships/slideLayout" Target="../slideLayouts/slideLayout20.xml"/><Relationship Id="rId3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5.jp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1.xml"/><Relationship Id="rId4" Type="http://schemas.openxmlformats.org/officeDocument/2006/relationships/theme" Target="../theme/theme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22.xml"/><Relationship Id="rId4" Type="http://schemas.openxmlformats.org/officeDocument/2006/relationships/theme" Target="../theme/theme3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590" y="593367"/>
            <a:ext cx="11360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590" y="1536633"/>
            <a:ext cx="113604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332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colorfulness, orange, purple, magenta&#10;&#10;Description automatically generated" id="122" name="Google Shape;122;p21"/>
          <p:cNvPicPr preferRelativeResize="0"/>
          <p:nvPr/>
        </p:nvPicPr>
        <p:blipFill rotWithShape="1">
          <a:blip r:embed="rId1">
            <a:alphaModFix/>
          </a:blip>
          <a:srcRect b="13247" l="0" r="0" t="11778"/>
          <a:stretch/>
        </p:blipFill>
        <p:spPr>
          <a:xfrm>
            <a:off x="-1" y="0"/>
            <a:ext cx="12191704" cy="68580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logo&#10;&#10;Description automatically generated" id="126" name="Google Shape;12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7890" y="1220351"/>
            <a:ext cx="6349690" cy="110484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urple and orange background&#10;&#10;Description automatically generated" id="130" name="Google Shape;130;p25"/>
          <p:cNvPicPr preferRelativeResize="0"/>
          <p:nvPr/>
        </p:nvPicPr>
        <p:blipFill rotWithShape="1">
          <a:blip r:embed="rId1">
            <a:alphaModFix/>
          </a:blip>
          <a:srcRect b="9446" l="26351" r="7220" t="4443"/>
          <a:stretch/>
        </p:blipFill>
        <p:spPr>
          <a:xfrm>
            <a:off x="0" y="0"/>
            <a:ext cx="411469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5422" y="2599518"/>
            <a:ext cx="1969005" cy="165888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red rectangle with white text&#10;&#10;Description automatically generated with low confidence" id="135" name="Google Shape;135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7189" cy="684868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7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  <a:defRPr b="1" i="0" sz="3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838179" y="2362339"/>
            <a:ext cx="10515300" cy="3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10" type="dt"/>
          </p:nvPr>
        </p:nvSpPr>
        <p:spPr>
          <a:xfrm>
            <a:off x="838179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11" type="ftr"/>
          </p:nvPr>
        </p:nvSpPr>
        <p:spPr>
          <a:xfrm>
            <a:off x="4038501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12" type="sldNum"/>
          </p:nvPr>
        </p:nvSpPr>
        <p:spPr>
          <a:xfrm>
            <a:off x="8610388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36.png"/><Relationship Id="rId13" Type="http://schemas.openxmlformats.org/officeDocument/2006/relationships/image" Target="../media/image39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12.jpg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hyperlink" Target="https://github.com/angelasun2/GHC23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0" Type="http://schemas.openxmlformats.org/officeDocument/2006/relationships/hyperlink" Target="https://github.com/angelasun2/GHC23" TargetMode="External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0.xml"/><Relationship Id="rId3" Type="http://schemas.openxmlformats.org/officeDocument/2006/relationships/hyperlink" Target="mailto:ykhambanonda@bloomberg.net" TargetMode="External"/><Relationship Id="rId4" Type="http://schemas.openxmlformats.org/officeDocument/2006/relationships/hyperlink" Target="mailto:asun115@bloomberg.net" TargetMode="External"/><Relationship Id="rId9" Type="http://schemas.openxmlformats.org/officeDocument/2006/relationships/image" Target="../media/image51.png"/><Relationship Id="rId5" Type="http://schemas.openxmlformats.org/officeDocument/2006/relationships/hyperlink" Target="mailto:syang744@bloomberg.net" TargetMode="External"/><Relationship Id="rId6" Type="http://schemas.openxmlformats.org/officeDocument/2006/relationships/image" Target="../media/image17.jpg"/><Relationship Id="rId7" Type="http://schemas.openxmlformats.org/officeDocument/2006/relationships/image" Target="../media/image12.jp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796140" y="3155101"/>
            <a:ext cx="1051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Proxima Nova"/>
              <a:buNone/>
            </a:pPr>
            <a:r>
              <a:rPr lang="en" sz="7100"/>
              <a:t>From Design to Delivery</a:t>
            </a:r>
            <a:endParaRPr sz="7100"/>
          </a:p>
        </p:txBody>
      </p:sp>
      <p:sp>
        <p:nvSpPr>
          <p:cNvPr id="175" name="Google Shape;175;p32"/>
          <p:cNvSpPr txBox="1"/>
          <p:nvPr>
            <p:ph idx="1" type="subTitle"/>
          </p:nvPr>
        </p:nvSpPr>
        <p:spPr>
          <a:xfrm>
            <a:off x="796150" y="4159075"/>
            <a:ext cx="10980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139700" rtl="0" algn="l">
              <a:lnSpc>
                <a:spcPct val="102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i="1" lang="en" sz="3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 Software Engineer's Handbook</a:t>
            </a:r>
            <a:endParaRPr i="1" sz="3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Values</a:t>
            </a:r>
            <a:endParaRPr/>
          </a:p>
        </p:txBody>
      </p:sp>
      <p:sp>
        <p:nvSpPr>
          <p:cNvPr id="255" name="Google Shape;255;p41"/>
          <p:cNvSpPr txBox="1"/>
          <p:nvPr>
            <p:ph idx="1" type="body"/>
          </p:nvPr>
        </p:nvSpPr>
        <p:spPr>
          <a:xfrm>
            <a:off x="838179" y="2362339"/>
            <a:ext cx="10515300" cy="3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400"/>
              <a:t>Different teams and businesses may have different values/considerations:</a:t>
            </a:r>
            <a:endParaRPr sz="2400"/>
          </a:p>
          <a:p>
            <a:pPr indent="-381000" lvl="0" marL="457200" rtl="0" algn="l">
              <a:spcBef>
                <a:spcPts val="110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Reliability:</a:t>
            </a:r>
            <a:r>
              <a:rPr lang="en" sz="2400"/>
              <a:t> Trading system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Timeliness:</a:t>
            </a:r>
            <a:r>
              <a:rPr lang="en" sz="2400"/>
              <a:t> Real time gaming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Speed of Development:</a:t>
            </a:r>
            <a:r>
              <a:rPr lang="en" sz="2400"/>
              <a:t> A new startup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Maintainability:</a:t>
            </a:r>
            <a:r>
              <a:rPr lang="en" sz="2400"/>
              <a:t> Healthcare services</a:t>
            </a:r>
            <a:endParaRPr sz="2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400"/>
              <a:t>In this session, we will focus on </a:t>
            </a:r>
            <a:r>
              <a:rPr b="1" lang="en" sz="2400"/>
              <a:t>maintainability</a:t>
            </a:r>
            <a:r>
              <a:rPr lang="en" sz="2400"/>
              <a:t> and </a:t>
            </a:r>
            <a:r>
              <a:rPr b="1" lang="en" sz="2400"/>
              <a:t>incremental delivery</a:t>
            </a:r>
            <a:endParaRPr b="1" sz="2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5861" y="1808367"/>
            <a:ext cx="1333567" cy="133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688" y="2940650"/>
            <a:ext cx="1433865" cy="143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4215" y="5007700"/>
            <a:ext cx="1433865" cy="1433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Considerations</a:t>
            </a:r>
            <a:endParaRPr/>
          </a:p>
        </p:txBody>
      </p:sp>
      <p:sp>
        <p:nvSpPr>
          <p:cNvPr id="264" name="Google Shape;264;p42"/>
          <p:cNvSpPr txBox="1"/>
          <p:nvPr>
            <p:ph idx="1" type="body"/>
          </p:nvPr>
        </p:nvSpPr>
        <p:spPr>
          <a:xfrm>
            <a:off x="838179" y="2362339"/>
            <a:ext cx="10515300" cy="3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10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Simplicity →</a:t>
            </a:r>
            <a:r>
              <a:rPr lang="en" sz="2400"/>
              <a:t> decoupled, single-responsibility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Scalability →</a:t>
            </a:r>
            <a:r>
              <a:rPr lang="en" sz="2400"/>
              <a:t> how to grow without impacting the system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Reusability →</a:t>
            </a:r>
            <a:r>
              <a:rPr lang="en" sz="2400"/>
              <a:t> can we reuse this in the future?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Tech stack considerations →</a:t>
            </a:r>
            <a:r>
              <a:rPr lang="en" sz="2400"/>
              <a:t> what do we already have?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Community →</a:t>
            </a:r>
            <a:r>
              <a:rPr lang="en" sz="2400"/>
              <a:t> is it easy to get help or questions answered? Is </a:t>
            </a:r>
            <a:r>
              <a:rPr lang="en" sz="2400"/>
              <a:t>it a</a:t>
            </a:r>
            <a:r>
              <a:rPr lang="en" sz="2400"/>
              <a:t> well-documented</a:t>
            </a:r>
            <a:r>
              <a:rPr lang="en" sz="2400"/>
              <a:t> technology</a:t>
            </a:r>
            <a:r>
              <a:rPr lang="en" sz="2400"/>
              <a:t>?</a:t>
            </a:r>
            <a:endParaRPr sz="2400"/>
          </a:p>
        </p:txBody>
      </p:sp>
      <p:pic>
        <p:nvPicPr>
          <p:cNvPr id="265" name="Google Shape;2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0748" y="4130367"/>
            <a:ext cx="1251969" cy="125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0748" y="1507767"/>
            <a:ext cx="1251969" cy="1251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</a:t>
            </a:r>
            <a:r>
              <a:rPr lang="en"/>
              <a:t>Component Types</a:t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838179" y="2362339"/>
            <a:ext cx="10515300" cy="3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/>
              <a:t>Back-end:</a:t>
            </a:r>
            <a:endParaRPr b="1" sz="2400"/>
          </a:p>
          <a:p>
            <a:pPr indent="-355600" lvl="0" marL="457200" rtl="0" algn="l"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b="1" lang="en" sz="2000"/>
              <a:t>Database:</a:t>
            </a:r>
            <a:r>
              <a:rPr lang="en" sz="2000"/>
              <a:t> a permanent, large data store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/>
              <a:t>Cache:</a:t>
            </a:r>
            <a:r>
              <a:rPr lang="en" sz="2000"/>
              <a:t> A smaller, quick-access data store that’s usually a subset of a database. Must be refreshed if filled up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/>
              <a:t>Load balancer:</a:t>
            </a:r>
            <a:r>
              <a:rPr lang="en" sz="2000"/>
              <a:t> A filter-like component that distributes requests to different instances of services so any one doesn’t become overloaded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/>
              <a:t>Services:</a:t>
            </a:r>
            <a:r>
              <a:rPr lang="en" sz="2000"/>
              <a:t> A collection of code that is always accessible, ready to accept requests, perform an action, and return a response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</a:t>
            </a:r>
            <a:r>
              <a:rPr lang="en"/>
              <a:t>Component Types</a:t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838179" y="2362339"/>
            <a:ext cx="10515300" cy="3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/>
              <a:t>Middleware:</a:t>
            </a:r>
            <a:endParaRPr b="1" sz="2400"/>
          </a:p>
          <a:p>
            <a:pPr indent="-355600" lvl="0" marL="457200" rtl="0" algn="l"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b="1" lang="en" sz="2000"/>
              <a:t>Queue:</a:t>
            </a:r>
            <a:r>
              <a:rPr lang="en" sz="2000"/>
              <a:t> A collection of messages stored in a first in-first out (FIFO) pattern, usually used to communicate between services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/>
              <a:t>Logging:</a:t>
            </a:r>
            <a:r>
              <a:rPr lang="en" sz="2000"/>
              <a:t> A mechanism to track what happened and what’s happening in </a:t>
            </a:r>
            <a:r>
              <a:rPr lang="en" sz="2000"/>
              <a:t>real-time in </a:t>
            </a:r>
            <a:r>
              <a:rPr lang="en" sz="2000"/>
              <a:t>a component; for debugging, visibility, possible crash prevention, etc.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/>
              <a:t>Routing (HTTP/GraphQL/etc.):</a:t>
            </a:r>
            <a:r>
              <a:rPr lang="en" sz="2000"/>
              <a:t> Various network protocols to send/receive requests and responses depending on various factors - traffic, data format, etc.</a:t>
            </a:r>
            <a:endParaRPr sz="20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/>
              <a:t>Deployments:</a:t>
            </a:r>
            <a:endParaRPr b="1" sz="2400"/>
          </a:p>
          <a:p>
            <a:pPr indent="-355600" lvl="0" marL="457200" rtl="0" algn="l"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b="1" lang="en" sz="2000"/>
              <a:t>Local: </a:t>
            </a:r>
            <a:r>
              <a:rPr lang="en" sz="2000"/>
              <a:t>On</a:t>
            </a:r>
            <a:r>
              <a:rPr lang="en" sz="2000"/>
              <a:t> on</a:t>
            </a:r>
            <a:r>
              <a:rPr lang="en" sz="2000"/>
              <a:t>e machine, usually your development machine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/>
              <a:t>Datacenter: </a:t>
            </a:r>
            <a:r>
              <a:rPr lang="en" sz="2000"/>
              <a:t>Many machines in one location that your app can run multiple instances 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/>
              <a:t>Cloud:</a:t>
            </a:r>
            <a:r>
              <a:rPr lang="en" sz="2000"/>
              <a:t> Many machines in many locations that your app can scale even more instances on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</a:t>
            </a:r>
            <a:r>
              <a:rPr lang="en"/>
              <a:t>Component Types</a:t>
            </a:r>
            <a:endParaRPr/>
          </a:p>
        </p:txBody>
      </p:sp>
      <p:sp>
        <p:nvSpPr>
          <p:cNvPr id="284" name="Google Shape;284;p45"/>
          <p:cNvSpPr txBox="1"/>
          <p:nvPr/>
        </p:nvSpPr>
        <p:spPr>
          <a:xfrm>
            <a:off x="841248" y="2359152"/>
            <a:ext cx="5079900" cy="3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0" wrap="square" tIns="1219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Back-end: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60960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01C7F"/>
                </a:solidFill>
                <a:latin typeface="Proxima Nova"/>
                <a:ea typeface="Proxima Nova"/>
                <a:cs typeface="Proxima Nova"/>
                <a:sym typeface="Proxima Nova"/>
              </a:rPr>
              <a:t>Database</a:t>
            </a:r>
            <a:endParaRPr sz="1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25450" lvl="0" marL="60960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b="1" lang="en" sz="1900">
                <a:solidFill>
                  <a:srgbClr val="701C7F"/>
                </a:solidFill>
                <a:latin typeface="Proxima Nova"/>
                <a:ea typeface="Proxima Nova"/>
                <a:cs typeface="Proxima Nova"/>
                <a:sym typeface="Proxima Nova"/>
              </a:rPr>
              <a:t>Cache</a:t>
            </a:r>
            <a:r>
              <a:rPr lang="en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60960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01C7F"/>
                </a:solidFill>
                <a:latin typeface="Proxima Nova"/>
                <a:ea typeface="Proxima Nova"/>
                <a:cs typeface="Proxima Nova"/>
                <a:sym typeface="Proxima Nova"/>
              </a:rPr>
              <a:t>Load balancer</a:t>
            </a:r>
            <a:r>
              <a:rPr lang="en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60960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01C7F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Services</a:t>
            </a:r>
            <a:r>
              <a:rPr lang="en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609600" rtl="0" algn="l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rPr b="1" lang="en" sz="1900">
                <a:solidFill>
                  <a:srgbClr val="701C7F"/>
                </a:solidFill>
                <a:latin typeface="Proxima Nova"/>
                <a:ea typeface="Proxima Nova"/>
                <a:cs typeface="Proxima Nova"/>
                <a:sym typeface="Proxima Nova"/>
              </a:rPr>
              <a:t>AI Model </a:t>
            </a:r>
            <a:endParaRPr sz="1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5" name="Google Shape;285;p45"/>
          <p:cNvSpPr txBox="1"/>
          <p:nvPr/>
        </p:nvSpPr>
        <p:spPr>
          <a:xfrm>
            <a:off x="6095850" y="2359152"/>
            <a:ext cx="5079900" cy="3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0" spcFirstLastPara="1" rIns="0" wrap="square" tIns="1219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Middleware:</a:t>
            </a:r>
            <a:endParaRPr b="1" sz="2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01C7F"/>
                </a:solidFill>
                <a:latin typeface="Proxima Nova"/>
                <a:ea typeface="Proxima Nova"/>
                <a:cs typeface="Proxima Nova"/>
                <a:sym typeface="Proxima Nova"/>
              </a:rPr>
              <a:t>Queue</a:t>
            </a:r>
            <a:r>
              <a:rPr lang="en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01C7F"/>
                </a:solidFill>
                <a:latin typeface="Proxima Nova"/>
                <a:ea typeface="Proxima Nova"/>
                <a:cs typeface="Proxima Nova"/>
                <a:sym typeface="Proxima Nova"/>
              </a:rPr>
              <a:t>Logging</a:t>
            </a:r>
            <a:r>
              <a:rPr lang="en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701C7F"/>
                </a:solidFill>
                <a:latin typeface="Proxima Nova"/>
                <a:ea typeface="Proxima Nova"/>
                <a:cs typeface="Proxima Nova"/>
                <a:sym typeface="Proxima Nova"/>
              </a:rPr>
              <a:t>Routing (HTTP/GraphQL/etc.)</a:t>
            </a:r>
            <a:r>
              <a:rPr lang="en" sz="1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Deployments:</a:t>
            </a:r>
            <a:r>
              <a:rPr b="1" lang="en" sz="2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b="1" sz="2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254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b="1" lang="en" sz="1900">
                <a:solidFill>
                  <a:srgbClr val="701C7F"/>
                </a:solidFill>
                <a:latin typeface="Proxima Nova"/>
                <a:ea typeface="Proxima Nova"/>
                <a:cs typeface="Proxima Nova"/>
                <a:sym typeface="Proxima Nova"/>
              </a:rPr>
              <a:t>Local</a:t>
            </a:r>
            <a:endParaRPr sz="1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254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b="1" lang="en" sz="1900">
                <a:solidFill>
                  <a:srgbClr val="701C7F"/>
                </a:solidFill>
                <a:latin typeface="Proxima Nova"/>
                <a:ea typeface="Proxima Nova"/>
                <a:cs typeface="Proxima Nova"/>
                <a:sym typeface="Proxima Nova"/>
              </a:rPr>
              <a:t>Datacenter</a:t>
            </a:r>
            <a:endParaRPr sz="1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254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b="1" lang="en" sz="1900">
                <a:solidFill>
                  <a:srgbClr val="701C7F"/>
                </a:solidFill>
                <a:latin typeface="Proxima Nova"/>
                <a:ea typeface="Proxima Nova"/>
                <a:cs typeface="Proxima Nova"/>
                <a:sym typeface="Proxima Nova"/>
              </a:rPr>
              <a:t>Cloud</a:t>
            </a:r>
            <a:endParaRPr sz="1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6" name="Google Shape;2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424" y="2940267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57" y="35626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1424" y="4133088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8226" y="54390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4144" y="4562856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14665" y="49833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75511" y="3648533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14124" y="5317234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24144" y="3233367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45"/>
          <p:cNvGrpSpPr/>
          <p:nvPr/>
        </p:nvGrpSpPr>
        <p:grpSpPr>
          <a:xfrm>
            <a:off x="7836666" y="2758315"/>
            <a:ext cx="1332477" cy="685836"/>
            <a:chOff x="8141497" y="1843767"/>
            <a:chExt cx="1701541" cy="874234"/>
          </a:xfrm>
        </p:grpSpPr>
        <p:pic>
          <p:nvPicPr>
            <p:cNvPr id="296" name="Google Shape;296;p4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5400000">
              <a:off x="8366947" y="1618316"/>
              <a:ext cx="874234" cy="132513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7" name="Google Shape;297;p45"/>
            <p:cNvCxnSpPr/>
            <p:nvPr/>
          </p:nvCxnSpPr>
          <p:spPr>
            <a:xfrm>
              <a:off x="9299138" y="2286267"/>
              <a:ext cx="543900" cy="3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298" name="Google Shape;298;p45"/>
          <p:cNvGrpSpPr/>
          <p:nvPr/>
        </p:nvGrpSpPr>
        <p:grpSpPr>
          <a:xfrm>
            <a:off x="528952" y="4734026"/>
            <a:ext cx="685803" cy="685763"/>
            <a:chOff x="376550" y="4048530"/>
            <a:chExt cx="966600" cy="966543"/>
          </a:xfrm>
        </p:grpSpPr>
        <p:pic>
          <p:nvPicPr>
            <p:cNvPr id="299" name="Google Shape;299;p4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76558" y="4048530"/>
              <a:ext cx="966543" cy="9665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45"/>
            <p:cNvSpPr txBox="1"/>
            <p:nvPr/>
          </p:nvSpPr>
          <p:spPr>
            <a:xfrm>
              <a:off x="376550" y="4265000"/>
              <a:ext cx="9666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latin typeface="Amatic SC"/>
                  <a:ea typeface="Amatic SC"/>
                  <a:cs typeface="Amatic SC"/>
                  <a:sym typeface="Amatic SC"/>
                </a:rPr>
                <a:t>SVC</a:t>
              </a:r>
              <a:endParaRPr b="1" sz="1900">
                <a:latin typeface="Amatic SC"/>
                <a:ea typeface="Amatic SC"/>
                <a:cs typeface="Amatic SC"/>
                <a:sym typeface="Amatic SC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>
            <p:ph type="title"/>
          </p:nvPr>
        </p:nvSpPr>
        <p:spPr>
          <a:xfrm>
            <a:off x="4876680" y="1470818"/>
            <a:ext cx="56388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Workbook Activity</a:t>
            </a:r>
            <a:endParaRPr b="1"/>
          </a:p>
        </p:txBody>
      </p:sp>
      <p:sp>
        <p:nvSpPr>
          <p:cNvPr id="306" name="Google Shape;306;p46"/>
          <p:cNvSpPr txBox="1"/>
          <p:nvPr>
            <p:ph type="title"/>
          </p:nvPr>
        </p:nvSpPr>
        <p:spPr>
          <a:xfrm>
            <a:off x="4876680" y="2461418"/>
            <a:ext cx="56388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 a system design diagram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Example: Iteration 1</a:t>
            </a:r>
            <a:endParaRPr/>
          </a:p>
        </p:txBody>
      </p:sp>
      <p:sp>
        <p:nvSpPr>
          <p:cNvPr id="312" name="Google Shape;312;p47"/>
          <p:cNvSpPr/>
          <p:nvPr/>
        </p:nvSpPr>
        <p:spPr>
          <a:xfrm>
            <a:off x="707616" y="2588767"/>
            <a:ext cx="1380566" cy="1800800"/>
          </a:xfrm>
          <a:prstGeom prst="flowChartMagneticDisk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Database</a:t>
            </a:r>
            <a:endParaRPr sz="1800"/>
          </a:p>
        </p:txBody>
      </p:sp>
      <p:sp>
        <p:nvSpPr>
          <p:cNvPr id="313" name="Google Shape;313;p47"/>
          <p:cNvSpPr txBox="1"/>
          <p:nvPr/>
        </p:nvSpPr>
        <p:spPr>
          <a:xfrm>
            <a:off x="707625" y="4490025"/>
            <a:ext cx="1380600" cy="15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Tables:</a:t>
            </a:r>
            <a:endParaRPr sz="18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Chats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Users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14" name="Google Shape;314;p47"/>
          <p:cNvSpPr/>
          <p:nvPr/>
        </p:nvSpPr>
        <p:spPr>
          <a:xfrm>
            <a:off x="9021045" y="2678767"/>
            <a:ext cx="2535900" cy="171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&lt;UI&gt;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Web interface</a:t>
            </a:r>
            <a:endParaRPr sz="1800"/>
          </a:p>
        </p:txBody>
      </p:sp>
      <p:sp>
        <p:nvSpPr>
          <p:cNvPr id="315" name="Google Shape;315;p47"/>
          <p:cNvSpPr/>
          <p:nvPr/>
        </p:nvSpPr>
        <p:spPr>
          <a:xfrm>
            <a:off x="3356251" y="3975767"/>
            <a:ext cx="1943700" cy="1710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AI Response Service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(third-party)</a:t>
            </a:r>
            <a:endParaRPr sz="1800"/>
          </a:p>
        </p:txBody>
      </p:sp>
      <p:cxnSp>
        <p:nvCxnSpPr>
          <p:cNvPr id="316" name="Google Shape;316;p47"/>
          <p:cNvCxnSpPr>
            <a:stCxn id="317" idx="1"/>
            <a:endCxn id="312" idx="4"/>
          </p:cNvCxnSpPr>
          <p:nvPr/>
        </p:nvCxnSpPr>
        <p:spPr>
          <a:xfrm rot="10800000">
            <a:off x="2088042" y="3489216"/>
            <a:ext cx="43053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47"/>
          <p:cNvCxnSpPr>
            <a:stCxn id="317" idx="1"/>
            <a:endCxn id="315" idx="3"/>
          </p:cNvCxnSpPr>
          <p:nvPr/>
        </p:nvCxnSpPr>
        <p:spPr>
          <a:xfrm flipH="1">
            <a:off x="5299842" y="3561216"/>
            <a:ext cx="1093500" cy="126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47"/>
          <p:cNvCxnSpPr>
            <a:stCxn id="314" idx="1"/>
            <a:endCxn id="317" idx="3"/>
          </p:cNvCxnSpPr>
          <p:nvPr/>
        </p:nvCxnSpPr>
        <p:spPr>
          <a:xfrm flipH="1">
            <a:off x="8457945" y="3534217"/>
            <a:ext cx="563100" cy="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47"/>
          <p:cNvSpPr txBox="1"/>
          <p:nvPr/>
        </p:nvSpPr>
        <p:spPr>
          <a:xfrm>
            <a:off x="9066050" y="4449900"/>
            <a:ext cx="25359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localhost:3000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21" name="Google Shape;321;p47"/>
          <p:cNvSpPr txBox="1"/>
          <p:nvPr/>
        </p:nvSpPr>
        <p:spPr>
          <a:xfrm>
            <a:off x="6245175" y="4268375"/>
            <a:ext cx="2361000" cy="1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localhost:5000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22" name="Google Shape;322;p47"/>
          <p:cNvSpPr txBox="1"/>
          <p:nvPr/>
        </p:nvSpPr>
        <p:spPr>
          <a:xfrm>
            <a:off x="2162097" y="5741433"/>
            <a:ext cx="43320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https://exampleservice.com/response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7" name="Google Shape;317;p47"/>
          <p:cNvSpPr/>
          <p:nvPr/>
        </p:nvSpPr>
        <p:spPr>
          <a:xfrm>
            <a:off x="6245180" y="2968566"/>
            <a:ext cx="2361000" cy="11853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Web Server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/>
          <p:nvPr>
            <p:ph type="title"/>
          </p:nvPr>
        </p:nvSpPr>
        <p:spPr>
          <a:xfrm>
            <a:off x="653651" y="600200"/>
            <a:ext cx="9919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chemeClr val="lt1"/>
                </a:solidFill>
              </a:rPr>
              <a:t>PollEverywhere:</a:t>
            </a:r>
            <a:br>
              <a:rPr b="1" lang="en">
                <a:solidFill>
                  <a:schemeClr val="lt1"/>
                </a:solidFill>
              </a:rPr>
            </a:br>
            <a:r>
              <a:rPr i="1" lang="en" sz="3900">
                <a:solidFill>
                  <a:srgbClr val="F4D300"/>
                </a:solidFill>
              </a:rPr>
              <a:t>Suggest some improvements</a:t>
            </a:r>
            <a:br>
              <a:rPr i="1" lang="en" sz="3900">
                <a:solidFill>
                  <a:srgbClr val="F4D300"/>
                </a:solidFill>
              </a:rPr>
            </a:br>
            <a:br>
              <a:rPr i="1" lang="en" sz="3900">
                <a:solidFill>
                  <a:srgbClr val="F4D300"/>
                </a:solidFill>
              </a:rPr>
            </a:br>
            <a:endParaRPr i="1" sz="3900">
              <a:solidFill>
                <a:srgbClr val="F4D3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Example: Iteration 2</a:t>
            </a:r>
            <a:endParaRPr/>
          </a:p>
        </p:txBody>
      </p:sp>
      <p:sp>
        <p:nvSpPr>
          <p:cNvPr id="333" name="Google Shape;333;p49"/>
          <p:cNvSpPr/>
          <p:nvPr/>
        </p:nvSpPr>
        <p:spPr>
          <a:xfrm>
            <a:off x="393585" y="2607450"/>
            <a:ext cx="1170459" cy="1321764"/>
          </a:xfrm>
          <a:prstGeom prst="flowChartMagneticDisk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database</a:t>
            </a:r>
            <a:endParaRPr sz="1900"/>
          </a:p>
        </p:txBody>
      </p:sp>
      <p:sp>
        <p:nvSpPr>
          <p:cNvPr id="334" name="Google Shape;334;p49"/>
          <p:cNvSpPr/>
          <p:nvPr/>
        </p:nvSpPr>
        <p:spPr>
          <a:xfrm>
            <a:off x="10142205" y="3258425"/>
            <a:ext cx="1664400" cy="1070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&lt;UI&gt;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Web interface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35" name="Google Shape;335;p49"/>
          <p:cNvSpPr/>
          <p:nvPr/>
        </p:nvSpPr>
        <p:spPr>
          <a:xfrm>
            <a:off x="226691" y="4412800"/>
            <a:ext cx="1504200" cy="1255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</a:t>
            </a:r>
            <a:r>
              <a:rPr lang="en" sz="1700">
                <a:solidFill>
                  <a:schemeClr val="dk1"/>
                </a:solidFill>
              </a:rPr>
              <a:t>I Response Service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(third-party)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336" name="Google Shape;336;p49"/>
          <p:cNvCxnSpPr>
            <a:stCxn id="337" idx="1"/>
            <a:endCxn id="333" idx="4"/>
          </p:cNvCxnSpPr>
          <p:nvPr/>
        </p:nvCxnSpPr>
        <p:spPr>
          <a:xfrm rot="10800000">
            <a:off x="1563975" y="3268325"/>
            <a:ext cx="2457300" cy="47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49"/>
          <p:cNvCxnSpPr>
            <a:stCxn id="339" idx="2"/>
            <a:endCxn id="337" idx="3"/>
          </p:cNvCxnSpPr>
          <p:nvPr/>
        </p:nvCxnSpPr>
        <p:spPr>
          <a:xfrm rot="10800000">
            <a:off x="5904618" y="3739031"/>
            <a:ext cx="34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49"/>
          <p:cNvCxnSpPr>
            <a:stCxn id="337" idx="1"/>
            <a:endCxn id="335" idx="3"/>
          </p:cNvCxnSpPr>
          <p:nvPr/>
        </p:nvCxnSpPr>
        <p:spPr>
          <a:xfrm flipH="1">
            <a:off x="1730775" y="3739025"/>
            <a:ext cx="2290500" cy="13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49"/>
          <p:cNvCxnSpPr>
            <a:stCxn id="334" idx="1"/>
            <a:endCxn id="342" idx="3"/>
          </p:cNvCxnSpPr>
          <p:nvPr/>
        </p:nvCxnSpPr>
        <p:spPr>
          <a:xfrm rot="10800000">
            <a:off x="9628605" y="3793775"/>
            <a:ext cx="51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49"/>
          <p:cNvSpPr txBox="1"/>
          <p:nvPr/>
        </p:nvSpPr>
        <p:spPr>
          <a:xfrm>
            <a:off x="10142211" y="4525391"/>
            <a:ext cx="18834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www.chatghc.com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44" name="Google Shape;344;p49"/>
          <p:cNvSpPr txBox="1"/>
          <p:nvPr/>
        </p:nvSpPr>
        <p:spPr>
          <a:xfrm>
            <a:off x="7754223" y="4275049"/>
            <a:ext cx="21084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www.chatghc.com/chat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45" name="Google Shape;345;p49"/>
          <p:cNvSpPr txBox="1"/>
          <p:nvPr/>
        </p:nvSpPr>
        <p:spPr>
          <a:xfrm>
            <a:off x="226681" y="5757803"/>
            <a:ext cx="3904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https://exampleservice.com/response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46" name="Google Shape;346;p49"/>
          <p:cNvSpPr/>
          <p:nvPr/>
        </p:nvSpPr>
        <p:spPr>
          <a:xfrm>
            <a:off x="269512" y="2775747"/>
            <a:ext cx="1170459" cy="1321764"/>
          </a:xfrm>
          <a:prstGeom prst="flowChartMagneticDisk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database</a:t>
            </a:r>
            <a:endParaRPr sz="1900"/>
          </a:p>
        </p:txBody>
      </p:sp>
      <p:sp>
        <p:nvSpPr>
          <p:cNvPr id="347" name="Google Shape;347;p49"/>
          <p:cNvSpPr/>
          <p:nvPr/>
        </p:nvSpPr>
        <p:spPr>
          <a:xfrm>
            <a:off x="169426" y="2923437"/>
            <a:ext cx="1170459" cy="1321764"/>
          </a:xfrm>
          <a:prstGeom prst="flowChartMagneticDisk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Database with replicas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48" name="Google Shape;348;p49"/>
          <p:cNvSpPr/>
          <p:nvPr/>
        </p:nvSpPr>
        <p:spPr>
          <a:xfrm>
            <a:off x="2463413" y="3268177"/>
            <a:ext cx="1170300" cy="1133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Local Cache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49" name="Google Shape;3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155" y="3012005"/>
            <a:ext cx="529540" cy="50513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9"/>
          <p:cNvSpPr/>
          <p:nvPr/>
        </p:nvSpPr>
        <p:spPr>
          <a:xfrm>
            <a:off x="4021275" y="2872175"/>
            <a:ext cx="1883400" cy="1733700"/>
          </a:xfrm>
          <a:prstGeom prst="diamond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Chat Service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42" name="Google Shape;342;p49"/>
          <p:cNvSpPr/>
          <p:nvPr/>
        </p:nvSpPr>
        <p:spPr>
          <a:xfrm>
            <a:off x="8136731" y="3402284"/>
            <a:ext cx="1589700" cy="7830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  Web Server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50" name="Google Shape;350;p49"/>
          <p:cNvSpPr/>
          <p:nvPr/>
        </p:nvSpPr>
        <p:spPr>
          <a:xfrm>
            <a:off x="4937325" y="4856450"/>
            <a:ext cx="1664400" cy="1620600"/>
          </a:xfrm>
          <a:prstGeom prst="diamond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88888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300">
                <a:solidFill>
                  <a:srgbClr val="888888"/>
                </a:solidFill>
              </a:rPr>
              <a:t>History Service</a:t>
            </a:r>
            <a:endParaRPr sz="1300">
              <a:solidFill>
                <a:srgbClr val="88888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888888"/>
              </a:solidFill>
            </a:endParaRPr>
          </a:p>
        </p:txBody>
      </p:sp>
      <p:sp>
        <p:nvSpPr>
          <p:cNvPr id="339" name="Google Shape;339;p49"/>
          <p:cNvSpPr/>
          <p:nvPr/>
        </p:nvSpPr>
        <p:spPr>
          <a:xfrm>
            <a:off x="6244188" y="3133475"/>
            <a:ext cx="1170504" cy="1211112"/>
          </a:xfrm>
          <a:prstGeom prst="cloud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</a:t>
            </a:r>
            <a:endParaRPr/>
          </a:p>
        </p:txBody>
      </p:sp>
      <p:cxnSp>
        <p:nvCxnSpPr>
          <p:cNvPr id="351" name="Google Shape;351;p49"/>
          <p:cNvCxnSpPr>
            <a:stCxn id="339" idx="1"/>
            <a:endCxn id="350" idx="0"/>
          </p:cNvCxnSpPr>
          <p:nvPr/>
        </p:nvCxnSpPr>
        <p:spPr>
          <a:xfrm flipH="1">
            <a:off x="5769540" y="4343297"/>
            <a:ext cx="1059900" cy="513300"/>
          </a:xfrm>
          <a:prstGeom prst="straightConnector1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49"/>
          <p:cNvCxnSpPr>
            <a:stCxn id="342" idx="1"/>
            <a:endCxn id="339" idx="0"/>
          </p:cNvCxnSpPr>
          <p:nvPr/>
        </p:nvCxnSpPr>
        <p:spPr>
          <a:xfrm rot="10800000">
            <a:off x="7413806" y="3738884"/>
            <a:ext cx="820800" cy="5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</a:t>
            </a:r>
            <a:r>
              <a:rPr lang="en"/>
              <a:t>consider</a:t>
            </a:r>
            <a:endParaRPr/>
          </a:p>
        </p:txBody>
      </p:sp>
      <p:sp>
        <p:nvSpPr>
          <p:cNvPr id="358" name="Google Shape;358;p50"/>
          <p:cNvSpPr txBox="1"/>
          <p:nvPr>
            <p:ph idx="1" type="body"/>
          </p:nvPr>
        </p:nvSpPr>
        <p:spPr>
          <a:xfrm>
            <a:off x="838175" y="2362350"/>
            <a:ext cx="10897800" cy="3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/>
              <a:t>Iteration is critical</a:t>
            </a:r>
            <a:endParaRPr b="1" sz="2400"/>
          </a:p>
          <a:p>
            <a:pPr indent="-381000" lvl="0" marL="457200" rtl="0" algn="l">
              <a:spcBef>
                <a:spcPts val="11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Design reviews within the team and outside the team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Design will change in other phases of the SDLC </a:t>
            </a:r>
            <a:endParaRPr sz="2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/>
              <a:t>Start simple</a:t>
            </a:r>
            <a:endParaRPr b="1" sz="2400"/>
          </a:p>
          <a:p>
            <a:pPr indent="-381000" lvl="0" marL="457200" rtl="0" algn="l">
              <a:spcBef>
                <a:spcPts val="11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Just one feature end-to-end. It’s easier to add </a:t>
            </a:r>
            <a:r>
              <a:rPr lang="en" sz="2400"/>
              <a:t>rather </a:t>
            </a:r>
            <a:r>
              <a:rPr lang="en" sz="2400"/>
              <a:t>than remove components!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Don’t over-engineer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Have expandability in mind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/>
        </p:nvSpPr>
        <p:spPr>
          <a:xfrm>
            <a:off x="7296912" y="561172"/>
            <a:ext cx="49011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/>
              <a:t>Yanisa Khambanonda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Software Engineer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2 years @ Bloomberg</a:t>
            </a:r>
            <a:endParaRPr sz="3200"/>
          </a:p>
        </p:txBody>
      </p:sp>
      <p:sp>
        <p:nvSpPr>
          <p:cNvPr id="181" name="Google Shape;181;p33"/>
          <p:cNvSpPr txBox="1"/>
          <p:nvPr/>
        </p:nvSpPr>
        <p:spPr>
          <a:xfrm>
            <a:off x="7296912" y="4819228"/>
            <a:ext cx="49011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</a:rPr>
              <a:t>Shuzhan Yang</a:t>
            </a:r>
            <a:endParaRPr b="1"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Software Engineer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2</a:t>
            </a:r>
            <a:r>
              <a:rPr lang="en" sz="3200">
                <a:solidFill>
                  <a:schemeClr val="dk1"/>
                </a:solidFill>
              </a:rPr>
              <a:t> years @ Bloomberg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82" name="Google Shape;182;p33"/>
          <p:cNvSpPr txBox="1"/>
          <p:nvPr/>
        </p:nvSpPr>
        <p:spPr>
          <a:xfrm>
            <a:off x="7296912" y="2705780"/>
            <a:ext cx="49011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chemeClr val="dk1"/>
                </a:solidFill>
              </a:rPr>
              <a:t>Angela Sun</a:t>
            </a:r>
            <a:endParaRPr b="1"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Software Engineer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3 years @ Bloomberg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83" name="Google Shape;183;p33"/>
          <p:cNvPicPr preferRelativeResize="0"/>
          <p:nvPr/>
        </p:nvPicPr>
        <p:blipFill rotWithShape="1">
          <a:blip r:embed="rId3">
            <a:alphaModFix/>
          </a:blip>
          <a:srcRect b="18618" l="0" r="0" t="5909"/>
          <a:stretch/>
        </p:blipFill>
        <p:spPr>
          <a:xfrm>
            <a:off x="5101119" y="568451"/>
            <a:ext cx="1375223" cy="1463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5740" y="2713063"/>
            <a:ext cx="1345963" cy="1463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5741" y="4826480"/>
            <a:ext cx="1345966" cy="1463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 txBox="1"/>
          <p:nvPr>
            <p:ph idx="1" type="body"/>
          </p:nvPr>
        </p:nvSpPr>
        <p:spPr>
          <a:xfrm>
            <a:off x="838179" y="2362339"/>
            <a:ext cx="10515300" cy="3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Translate the design into milestones and deliverables</a:t>
            </a:r>
            <a:endParaRPr/>
          </a:p>
        </p:txBody>
      </p:sp>
      <p:sp>
        <p:nvSpPr>
          <p:cNvPr id="364" name="Google Shape;364;p51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</a:pPr>
            <a:r>
              <a:rPr lang="en"/>
              <a:t>Planning</a:t>
            </a:r>
            <a:endParaRPr/>
          </a:p>
        </p:txBody>
      </p:sp>
      <p:sp>
        <p:nvSpPr>
          <p:cNvPr id="365" name="Google Shape;365;p51"/>
          <p:cNvSpPr/>
          <p:nvPr/>
        </p:nvSpPr>
        <p:spPr>
          <a:xfrm>
            <a:off x="137430" y="3440396"/>
            <a:ext cx="2241600" cy="891900"/>
          </a:xfrm>
          <a:prstGeom prst="homePlate">
            <a:avLst>
              <a:gd fmla="val 50000" name="adj"/>
            </a:avLst>
          </a:prstGeom>
          <a:solidFill>
            <a:srgbClr val="F24A3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51"/>
          <p:cNvSpPr/>
          <p:nvPr/>
        </p:nvSpPr>
        <p:spPr>
          <a:xfrm>
            <a:off x="1707758" y="3440396"/>
            <a:ext cx="2241600" cy="8919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Plan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51"/>
          <p:cNvSpPr/>
          <p:nvPr/>
        </p:nvSpPr>
        <p:spPr>
          <a:xfrm>
            <a:off x="5336752" y="3440096"/>
            <a:ext cx="2241600" cy="891900"/>
          </a:xfrm>
          <a:prstGeom prst="chevron">
            <a:avLst>
              <a:gd fmla="val 50000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51"/>
          <p:cNvSpPr/>
          <p:nvPr/>
        </p:nvSpPr>
        <p:spPr>
          <a:xfrm>
            <a:off x="9055844" y="3440096"/>
            <a:ext cx="2799600" cy="891900"/>
          </a:xfrm>
          <a:prstGeom prst="chevron">
            <a:avLst>
              <a:gd fmla="val 50000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Monitoring &amp; Debugging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51"/>
          <p:cNvSpPr/>
          <p:nvPr/>
        </p:nvSpPr>
        <p:spPr>
          <a:xfrm>
            <a:off x="7064391" y="3440096"/>
            <a:ext cx="2449800" cy="891900"/>
          </a:xfrm>
          <a:prstGeom prst="chevron">
            <a:avLst>
              <a:gd fmla="val 50000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51"/>
          <p:cNvSpPr/>
          <p:nvPr/>
        </p:nvSpPr>
        <p:spPr>
          <a:xfrm>
            <a:off x="3429725" y="3440404"/>
            <a:ext cx="2549400" cy="891900"/>
          </a:xfrm>
          <a:prstGeom prst="chevron">
            <a:avLst>
              <a:gd fmla="val 50000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</a:pPr>
            <a:r>
              <a:rPr lang="en"/>
              <a:t>Let’s create a Project Timeline</a:t>
            </a:r>
            <a:endParaRPr/>
          </a:p>
        </p:txBody>
      </p:sp>
      <p:sp>
        <p:nvSpPr>
          <p:cNvPr id="376" name="Google Shape;376;p52"/>
          <p:cNvSpPr txBox="1"/>
          <p:nvPr>
            <p:ph type="title"/>
          </p:nvPr>
        </p:nvSpPr>
        <p:spPr>
          <a:xfrm>
            <a:off x="9297175" y="2279600"/>
            <a:ext cx="3000000" cy="36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Things to c</a:t>
            </a:r>
            <a:r>
              <a:rPr lang="en" sz="2200"/>
              <a:t>onsider :</a:t>
            </a:r>
            <a:br>
              <a:rPr lang="en" sz="2000"/>
            </a:b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</a:t>
            </a:r>
            <a:r>
              <a:rPr lang="en" sz="2200"/>
              <a:t>gile development</a:t>
            </a:r>
            <a:endParaRPr sz="22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" sz="2000"/>
              <a:t>Initiatives</a:t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" sz="2000"/>
              <a:t>Epics</a:t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" sz="2000"/>
              <a:t>Milestones</a:t>
            </a:r>
            <a:endParaRPr b="0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Time &amp; scope</a:t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" sz="2000"/>
              <a:t>Beta and </a:t>
            </a:r>
            <a:r>
              <a:rPr b="0" lang="en" sz="2000"/>
              <a:t>P</a:t>
            </a:r>
            <a:r>
              <a:rPr b="0" lang="en" sz="2000"/>
              <a:t>roduction </a:t>
            </a:r>
            <a:r>
              <a:rPr b="0" lang="en" sz="2000"/>
              <a:t>deadlines</a:t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" sz="2000"/>
              <a:t>Demos</a:t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" sz="2000"/>
              <a:t>Testing</a:t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" sz="2000"/>
              <a:t>Pre-release tasks</a:t>
            </a:r>
            <a:endParaRPr b="0" sz="2000"/>
          </a:p>
        </p:txBody>
      </p:sp>
      <p:pic>
        <p:nvPicPr>
          <p:cNvPr id="377" name="Google Shape;3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75" y="2045825"/>
            <a:ext cx="8686749" cy="472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 txBox="1"/>
          <p:nvPr>
            <p:ph type="title"/>
          </p:nvPr>
        </p:nvSpPr>
        <p:spPr>
          <a:xfrm>
            <a:off x="4876680" y="1470818"/>
            <a:ext cx="56388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Workbook Activity</a:t>
            </a:r>
            <a:endParaRPr b="1"/>
          </a:p>
        </p:txBody>
      </p:sp>
      <p:sp>
        <p:nvSpPr>
          <p:cNvPr id="383" name="Google Shape;383;p53"/>
          <p:cNvSpPr txBox="1"/>
          <p:nvPr>
            <p:ph type="title"/>
          </p:nvPr>
        </p:nvSpPr>
        <p:spPr>
          <a:xfrm>
            <a:off x="4876675" y="2461425"/>
            <a:ext cx="65862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timeline with milestones and dates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Assumptions:</a:t>
            </a:r>
            <a:endParaRPr i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Team members:</a:t>
            </a:r>
            <a:r>
              <a:rPr lang="en" sz="2400"/>
              <a:t> 3 Software Developers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External Support:</a:t>
            </a:r>
            <a:r>
              <a:rPr lang="en" sz="2400"/>
              <a:t> Product Managers, UX Designers, Quality Assurance (QA) Testers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Deadline:</a:t>
            </a:r>
            <a:r>
              <a:rPr lang="en" sz="2400"/>
              <a:t> 3 months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4825"/>
            <a:ext cx="11886899" cy="5531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4825"/>
            <a:ext cx="11886899" cy="5531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0450"/>
            <a:ext cx="11886899" cy="5531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5"/>
          <p:cNvPicPr preferRelativeResize="0"/>
          <p:nvPr/>
        </p:nvPicPr>
        <p:blipFill rotWithShape="1">
          <a:blip r:embed="rId4">
            <a:alphaModFix/>
          </a:blip>
          <a:srcRect b="3173" l="31623" r="58471" t="69959"/>
          <a:stretch/>
        </p:blipFill>
        <p:spPr>
          <a:xfrm>
            <a:off x="3911500" y="5114550"/>
            <a:ext cx="1177324" cy="14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5"/>
          <p:cNvPicPr preferRelativeResize="0"/>
          <p:nvPr/>
        </p:nvPicPr>
        <p:blipFill rotWithShape="1">
          <a:blip r:embed="rId4">
            <a:alphaModFix/>
          </a:blip>
          <a:srcRect b="60514" l="31623" r="58905" t="12617"/>
          <a:stretch/>
        </p:blipFill>
        <p:spPr>
          <a:xfrm>
            <a:off x="3911500" y="1942875"/>
            <a:ext cx="1125852" cy="14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5"/>
          <p:cNvPicPr preferRelativeResize="0"/>
          <p:nvPr/>
        </p:nvPicPr>
        <p:blipFill rotWithShape="1">
          <a:blip r:embed="rId4">
            <a:alphaModFix/>
          </a:blip>
          <a:srcRect b="2128" l="40501" r="1155" t="12041"/>
          <a:stretch/>
        </p:blipFill>
        <p:spPr>
          <a:xfrm>
            <a:off x="4966575" y="1910725"/>
            <a:ext cx="6935199" cy="474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4825"/>
            <a:ext cx="11886899" cy="5531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6"/>
          <p:cNvPicPr preferRelativeResize="0"/>
          <p:nvPr/>
        </p:nvPicPr>
        <p:blipFill rotWithShape="1">
          <a:blip r:embed="rId4">
            <a:alphaModFix/>
          </a:blip>
          <a:srcRect b="70862" l="87155" r="4834" t="19484"/>
          <a:stretch/>
        </p:blipFill>
        <p:spPr>
          <a:xfrm>
            <a:off x="10512173" y="2322450"/>
            <a:ext cx="952125" cy="5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6"/>
          <p:cNvPicPr preferRelativeResize="0"/>
          <p:nvPr/>
        </p:nvPicPr>
        <p:blipFill rotWithShape="1">
          <a:blip r:embed="rId4">
            <a:alphaModFix/>
          </a:blip>
          <a:srcRect b="55276" l="79197" r="10573" t="12042"/>
          <a:stretch/>
        </p:blipFill>
        <p:spPr>
          <a:xfrm>
            <a:off x="9566450" y="1910725"/>
            <a:ext cx="1215923" cy="180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6"/>
          <p:cNvPicPr preferRelativeResize="0"/>
          <p:nvPr/>
        </p:nvPicPr>
        <p:blipFill rotWithShape="1">
          <a:blip r:embed="rId4">
            <a:alphaModFix/>
          </a:blip>
          <a:srcRect b="3175" l="78168" r="2401" t="70073"/>
          <a:stretch/>
        </p:blipFill>
        <p:spPr>
          <a:xfrm>
            <a:off x="9444225" y="5120975"/>
            <a:ext cx="2309601" cy="147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6"/>
          <p:cNvPicPr preferRelativeResize="0"/>
          <p:nvPr/>
        </p:nvPicPr>
        <p:blipFill rotWithShape="1">
          <a:blip r:embed="rId4">
            <a:alphaModFix/>
          </a:blip>
          <a:srcRect b="1893" l="828" r="20263" t="12040"/>
          <a:stretch/>
        </p:blipFill>
        <p:spPr>
          <a:xfrm>
            <a:off x="250900" y="1910725"/>
            <a:ext cx="9379901" cy="47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consider</a:t>
            </a:r>
            <a:endParaRPr/>
          </a:p>
        </p:txBody>
      </p:sp>
      <p:sp>
        <p:nvSpPr>
          <p:cNvPr id="412" name="Google Shape;412;p57"/>
          <p:cNvSpPr txBox="1"/>
          <p:nvPr>
            <p:ph idx="1" type="body"/>
          </p:nvPr>
        </p:nvSpPr>
        <p:spPr>
          <a:xfrm>
            <a:off x="838179" y="2362339"/>
            <a:ext cx="10515300" cy="3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/>
              <a:t>Planning</a:t>
            </a:r>
            <a:endParaRPr b="1" sz="2400"/>
          </a:p>
          <a:p>
            <a:pPr indent="-381000" lvl="0" marL="457200" rtl="0" algn="l">
              <a:spcBef>
                <a:spcPts val="11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Balance between having a buffer and over-estimating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Keep scope of project clear – prevent scope-creeping (adding new features midway through)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Ask for feedback from a mentor on your estimated times</a:t>
            </a:r>
            <a:endParaRPr sz="2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/>
              <a:t>Execution</a:t>
            </a:r>
            <a:endParaRPr b="1" sz="2400"/>
          </a:p>
          <a:p>
            <a:pPr indent="-381000" lvl="0" marL="457200" rtl="0" algn="l">
              <a:spcBef>
                <a:spcPts val="11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Be transparent with communication throughout the lifecycle if things are taking longer / shorter than estimated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Clarify expectations for each deliverables before hand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8"/>
          <p:cNvSpPr txBox="1"/>
          <p:nvPr>
            <p:ph idx="1" type="body"/>
          </p:nvPr>
        </p:nvSpPr>
        <p:spPr>
          <a:xfrm>
            <a:off x="838179" y="2362339"/>
            <a:ext cx="10515300" cy="3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Implementing Tests</a:t>
            </a:r>
            <a:endParaRPr/>
          </a:p>
        </p:txBody>
      </p:sp>
      <p:sp>
        <p:nvSpPr>
          <p:cNvPr id="418" name="Google Shape;418;p58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</a:pPr>
            <a:r>
              <a:rPr lang="en"/>
              <a:t>Test</a:t>
            </a:r>
            <a:r>
              <a:rPr lang="en"/>
              <a:t>ing</a:t>
            </a:r>
            <a:endParaRPr/>
          </a:p>
        </p:txBody>
      </p:sp>
      <p:sp>
        <p:nvSpPr>
          <p:cNvPr id="419" name="Google Shape;419;p58"/>
          <p:cNvSpPr/>
          <p:nvPr/>
        </p:nvSpPr>
        <p:spPr>
          <a:xfrm>
            <a:off x="137430" y="3440396"/>
            <a:ext cx="2241600" cy="891900"/>
          </a:xfrm>
          <a:prstGeom prst="homePlate">
            <a:avLst>
              <a:gd fmla="val 50000" name="adj"/>
            </a:avLst>
          </a:prstGeom>
          <a:solidFill>
            <a:srgbClr val="F24A3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58"/>
          <p:cNvSpPr/>
          <p:nvPr/>
        </p:nvSpPr>
        <p:spPr>
          <a:xfrm>
            <a:off x="1707758" y="3440396"/>
            <a:ext cx="2241600" cy="8919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58"/>
          <p:cNvSpPr/>
          <p:nvPr/>
        </p:nvSpPr>
        <p:spPr>
          <a:xfrm>
            <a:off x="5336752" y="3440096"/>
            <a:ext cx="2241600" cy="891900"/>
          </a:xfrm>
          <a:prstGeom prst="chevron">
            <a:avLst>
              <a:gd fmla="val 50000" name="adj"/>
            </a:avLst>
          </a:prstGeom>
          <a:solidFill>
            <a:srgbClr val="B93F6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58"/>
          <p:cNvSpPr/>
          <p:nvPr/>
        </p:nvSpPr>
        <p:spPr>
          <a:xfrm>
            <a:off x="9055844" y="3440096"/>
            <a:ext cx="2799600" cy="891900"/>
          </a:xfrm>
          <a:prstGeom prst="chevron">
            <a:avLst>
              <a:gd fmla="val 50000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Monitoring &amp; Debugging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58"/>
          <p:cNvSpPr/>
          <p:nvPr/>
        </p:nvSpPr>
        <p:spPr>
          <a:xfrm>
            <a:off x="7064391" y="3440096"/>
            <a:ext cx="2449800" cy="891900"/>
          </a:xfrm>
          <a:prstGeom prst="chevron">
            <a:avLst>
              <a:gd fmla="val 50000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58"/>
          <p:cNvSpPr/>
          <p:nvPr/>
        </p:nvSpPr>
        <p:spPr>
          <a:xfrm>
            <a:off x="3429725" y="3440404"/>
            <a:ext cx="2549400" cy="891900"/>
          </a:xfrm>
          <a:prstGeom prst="chevron">
            <a:avLst>
              <a:gd fmla="val 50000" name="adj"/>
            </a:avLst>
          </a:prstGeom>
          <a:solidFill>
            <a:srgbClr val="E6B8AF"/>
          </a:solidFill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Development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9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tests</a:t>
            </a:r>
            <a:endParaRPr/>
          </a:p>
        </p:txBody>
      </p:sp>
      <p:sp>
        <p:nvSpPr>
          <p:cNvPr id="430" name="Google Shape;430;p59"/>
          <p:cNvSpPr txBox="1"/>
          <p:nvPr>
            <p:ph idx="1" type="body"/>
          </p:nvPr>
        </p:nvSpPr>
        <p:spPr>
          <a:xfrm>
            <a:off x="838176" y="3363675"/>
            <a:ext cx="3612000" cy="28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/>
              <a:t>Unit Tests</a:t>
            </a:r>
            <a:endParaRPr b="1" sz="2400"/>
          </a:p>
          <a:p>
            <a:pPr indent="-355600" lvl="0" marL="457200" rtl="0" algn="l"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Verifies functionality of a single component in isolation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Ideally, mocks out external dependencies/side effects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Useful for Test-driven Development (TDD)</a:t>
            </a:r>
            <a:endParaRPr sz="20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31" name="Google Shape;431;p59"/>
          <p:cNvSpPr txBox="1"/>
          <p:nvPr>
            <p:ph idx="2" type="body"/>
          </p:nvPr>
        </p:nvSpPr>
        <p:spPr>
          <a:xfrm>
            <a:off x="4571848" y="3363685"/>
            <a:ext cx="3612000" cy="29670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Integration </a:t>
            </a:r>
            <a:r>
              <a:rPr b="1" lang="en" sz="2400"/>
              <a:t>Tests</a:t>
            </a:r>
            <a:endParaRPr b="1" sz="2400"/>
          </a:p>
          <a:p>
            <a:pPr indent="-355600" lvl="0" marL="457200" rtl="0" algn="l"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Verifies how parts of your system work together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Tests side effects and connections to external dependencies (i.e., databases, client APIs)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Catches interface errors between different components</a:t>
            </a:r>
            <a:endParaRPr sz="2000"/>
          </a:p>
        </p:txBody>
      </p:sp>
      <p:sp>
        <p:nvSpPr>
          <p:cNvPr id="432" name="Google Shape;432;p59"/>
          <p:cNvSpPr txBox="1"/>
          <p:nvPr>
            <p:ph idx="2" type="body"/>
          </p:nvPr>
        </p:nvSpPr>
        <p:spPr>
          <a:xfrm>
            <a:off x="8305648" y="3363685"/>
            <a:ext cx="3612000" cy="3244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System </a:t>
            </a:r>
            <a:r>
              <a:rPr b="1" lang="en" sz="2400"/>
              <a:t>Tests</a:t>
            </a:r>
            <a:endParaRPr b="1" sz="2400"/>
          </a:p>
          <a:p>
            <a:pPr indent="-355600" lvl="0" marL="457200" rtl="0" algn="l"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Verifies your software functions correctly as a whole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Tests entire workflows and client use cases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Helps identify errors in the system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Can include non-functional testing (e.g., performance, usability, scalability)</a:t>
            </a:r>
            <a:endParaRPr sz="2000"/>
          </a:p>
        </p:txBody>
      </p:sp>
      <p:pic>
        <p:nvPicPr>
          <p:cNvPr id="433" name="Google Shape;4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874" y="2080867"/>
            <a:ext cx="1284969" cy="128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9"/>
          <p:cNvPicPr preferRelativeResize="0"/>
          <p:nvPr/>
        </p:nvPicPr>
        <p:blipFill rotWithShape="1">
          <a:blip r:embed="rId4">
            <a:alphaModFix amt="81000"/>
          </a:blip>
          <a:srcRect b="-6213" l="0" r="0" t="0"/>
          <a:stretch/>
        </p:blipFill>
        <p:spPr>
          <a:xfrm>
            <a:off x="2080230" y="2130767"/>
            <a:ext cx="1115817" cy="118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2680" y="1973333"/>
            <a:ext cx="1342666" cy="134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 txBox="1"/>
          <p:nvPr>
            <p:ph type="title"/>
          </p:nvPr>
        </p:nvSpPr>
        <p:spPr>
          <a:xfrm>
            <a:off x="653651" y="600200"/>
            <a:ext cx="9919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chemeClr val="lt1"/>
                </a:solidFill>
              </a:rPr>
              <a:t>PollEverywhere:</a:t>
            </a:r>
            <a:br>
              <a:rPr b="1" lang="en">
                <a:solidFill>
                  <a:schemeClr val="lt1"/>
                </a:solidFill>
              </a:rPr>
            </a:br>
            <a:r>
              <a:rPr i="1" lang="en" sz="3900">
                <a:solidFill>
                  <a:srgbClr val="F4D300"/>
                </a:solidFill>
              </a:rPr>
              <a:t>What kind of test is this?</a:t>
            </a:r>
            <a:br>
              <a:rPr i="1" lang="en" sz="3900">
                <a:solidFill>
                  <a:srgbClr val="F4D300"/>
                </a:solidFill>
              </a:rPr>
            </a:br>
            <a:br>
              <a:rPr i="1" lang="en" sz="3900">
                <a:solidFill>
                  <a:srgbClr val="F4D300"/>
                </a:solidFill>
              </a:rPr>
            </a:br>
            <a:endParaRPr i="1" sz="3900">
              <a:solidFill>
                <a:srgbClr val="F4D300"/>
              </a:solidFill>
            </a:endParaRPr>
          </a:p>
        </p:txBody>
      </p:sp>
      <p:sp>
        <p:nvSpPr>
          <p:cNvPr id="441" name="Google Shape;441;p60"/>
          <p:cNvSpPr txBox="1"/>
          <p:nvPr/>
        </p:nvSpPr>
        <p:spPr>
          <a:xfrm>
            <a:off x="4442820" y="4298000"/>
            <a:ext cx="5823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lt1"/>
                </a:solidFill>
              </a:rPr>
              <a:t>I want to </a:t>
            </a:r>
            <a:r>
              <a:rPr b="1" i="1" lang="en" sz="2400">
                <a:solidFill>
                  <a:schemeClr val="lt1"/>
                </a:solidFill>
              </a:rPr>
              <a:t>stress</a:t>
            </a:r>
            <a:r>
              <a:rPr i="1" lang="en" sz="2400">
                <a:solidFill>
                  <a:schemeClr val="lt1"/>
                </a:solidFill>
              </a:rPr>
              <a:t> test the chatbot by sending </a:t>
            </a:r>
            <a:r>
              <a:rPr b="1" i="1" lang="en" sz="2400">
                <a:solidFill>
                  <a:schemeClr val="lt1"/>
                </a:solidFill>
              </a:rPr>
              <a:t>100</a:t>
            </a:r>
            <a:r>
              <a:rPr i="1" lang="en" sz="2400">
                <a:solidFill>
                  <a:schemeClr val="lt1"/>
                </a:solidFill>
              </a:rPr>
              <a:t> messages to the Q&amp;A bot every minute for </a:t>
            </a:r>
            <a:r>
              <a:rPr b="1" i="1" lang="en" sz="2400">
                <a:solidFill>
                  <a:schemeClr val="lt1"/>
                </a:solidFill>
              </a:rPr>
              <a:t>10</a:t>
            </a:r>
            <a:r>
              <a:rPr i="1" lang="en" sz="2400">
                <a:solidFill>
                  <a:schemeClr val="lt1"/>
                </a:solidFill>
              </a:rPr>
              <a:t> minutes.   </a:t>
            </a:r>
            <a:endParaRPr i="1" sz="2400">
              <a:solidFill>
                <a:schemeClr val="lt1"/>
              </a:solidFill>
            </a:endParaRPr>
          </a:p>
        </p:txBody>
      </p:sp>
      <p:sp>
        <p:nvSpPr>
          <p:cNvPr id="442" name="Google Shape;442;p60"/>
          <p:cNvSpPr txBox="1"/>
          <p:nvPr/>
        </p:nvSpPr>
        <p:spPr>
          <a:xfrm>
            <a:off x="4098899" y="4025633"/>
            <a:ext cx="71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“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443" name="Google Shape;443;p60"/>
          <p:cNvSpPr txBox="1"/>
          <p:nvPr/>
        </p:nvSpPr>
        <p:spPr>
          <a:xfrm>
            <a:off x="9625967" y="4865767"/>
            <a:ext cx="71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”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694416" y="1371600"/>
            <a:ext cx="10515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</a:pPr>
            <a:r>
              <a:rPr lang="en"/>
              <a:t>Agenda - The SDLC Journey</a:t>
            </a:r>
            <a:endParaRPr/>
          </a:p>
        </p:txBody>
      </p:sp>
      <p:sp>
        <p:nvSpPr>
          <p:cNvPr id="191" name="Google Shape;191;p34"/>
          <p:cNvSpPr/>
          <p:nvPr/>
        </p:nvSpPr>
        <p:spPr>
          <a:xfrm>
            <a:off x="236878" y="2983150"/>
            <a:ext cx="2241600" cy="891900"/>
          </a:xfrm>
          <a:prstGeom prst="homePlate">
            <a:avLst>
              <a:gd fmla="val 50000" name="adj"/>
            </a:avLst>
          </a:prstGeom>
          <a:solidFill>
            <a:srgbClr val="F24A3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4"/>
          <p:cNvSpPr/>
          <p:nvPr/>
        </p:nvSpPr>
        <p:spPr>
          <a:xfrm>
            <a:off x="1807205" y="2983150"/>
            <a:ext cx="2241600" cy="891900"/>
          </a:xfrm>
          <a:prstGeom prst="chevron">
            <a:avLst>
              <a:gd fmla="val 50000" name="adj"/>
            </a:avLst>
          </a:prstGeom>
          <a:solidFill>
            <a:srgbClr val="F5782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34"/>
          <p:cNvSpPr/>
          <p:nvPr/>
        </p:nvSpPr>
        <p:spPr>
          <a:xfrm>
            <a:off x="5436200" y="2982850"/>
            <a:ext cx="2241600" cy="891900"/>
          </a:xfrm>
          <a:prstGeom prst="chevron">
            <a:avLst>
              <a:gd fmla="val 50000" name="adj"/>
            </a:avLst>
          </a:prstGeom>
          <a:solidFill>
            <a:srgbClr val="B93F6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4"/>
          <p:cNvSpPr/>
          <p:nvPr/>
        </p:nvSpPr>
        <p:spPr>
          <a:xfrm>
            <a:off x="9155291" y="2982850"/>
            <a:ext cx="2799600" cy="891900"/>
          </a:xfrm>
          <a:prstGeom prst="chevron">
            <a:avLst>
              <a:gd fmla="val 50000" name="adj"/>
            </a:avLst>
          </a:prstGeom>
          <a:solidFill>
            <a:srgbClr val="98208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Monitoring &amp; Debugging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7163839" y="2982850"/>
            <a:ext cx="2449800" cy="891900"/>
          </a:xfrm>
          <a:prstGeom prst="chevron">
            <a:avLst>
              <a:gd fmla="val 50000" name="adj"/>
            </a:avLst>
          </a:prstGeom>
          <a:solidFill>
            <a:srgbClr val="B0449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Deployment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34"/>
          <p:cNvSpPr/>
          <p:nvPr/>
        </p:nvSpPr>
        <p:spPr>
          <a:xfrm>
            <a:off x="3529163" y="2983150"/>
            <a:ext cx="2551200" cy="896100"/>
          </a:xfrm>
          <a:prstGeom prst="chevron">
            <a:avLst>
              <a:gd fmla="val 50000" name="adj"/>
            </a:avLst>
          </a:prstGeom>
          <a:solidFill>
            <a:srgbClr val="E6B8AF"/>
          </a:solidFill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Development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4"/>
          <p:cNvSpPr txBox="1"/>
          <p:nvPr/>
        </p:nvSpPr>
        <p:spPr>
          <a:xfrm>
            <a:off x="4595226" y="4298000"/>
            <a:ext cx="6524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</a:rPr>
              <a:t>Walks you through the steps of designing and delivering a software application from start to finish</a:t>
            </a:r>
            <a:endParaRPr b="1" i="1" sz="2400">
              <a:solidFill>
                <a:schemeClr val="dk1"/>
              </a:solidFill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4098899" y="4025633"/>
            <a:ext cx="719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“</a:t>
            </a:r>
            <a:endParaRPr b="1" sz="4800">
              <a:solidFill>
                <a:schemeClr val="dk1"/>
              </a:solidFill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10692767" y="4941967"/>
            <a:ext cx="71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”</a:t>
            </a:r>
            <a:endParaRPr b="1" sz="4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1"/>
          <p:cNvSpPr txBox="1"/>
          <p:nvPr>
            <p:ph type="title"/>
          </p:nvPr>
        </p:nvSpPr>
        <p:spPr>
          <a:xfrm>
            <a:off x="653651" y="600200"/>
            <a:ext cx="9919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chemeClr val="lt1"/>
                </a:solidFill>
              </a:rPr>
              <a:t>PollEverywhere:</a:t>
            </a:r>
            <a:br>
              <a:rPr b="1" lang="en">
                <a:solidFill>
                  <a:schemeClr val="lt1"/>
                </a:solidFill>
              </a:rPr>
            </a:br>
            <a:r>
              <a:rPr i="1" lang="en" sz="3900">
                <a:solidFill>
                  <a:srgbClr val="F4D300"/>
                </a:solidFill>
              </a:rPr>
              <a:t>What kind of test is this?</a:t>
            </a:r>
            <a:br>
              <a:rPr i="1" lang="en" sz="3900">
                <a:solidFill>
                  <a:srgbClr val="F4D300"/>
                </a:solidFill>
              </a:rPr>
            </a:br>
            <a:br>
              <a:rPr i="1" lang="en" sz="3900">
                <a:solidFill>
                  <a:srgbClr val="F4D300"/>
                </a:solidFill>
              </a:rPr>
            </a:br>
            <a:endParaRPr i="1" sz="3900">
              <a:solidFill>
                <a:srgbClr val="F4D300"/>
              </a:solidFill>
            </a:endParaRPr>
          </a:p>
        </p:txBody>
      </p:sp>
      <p:sp>
        <p:nvSpPr>
          <p:cNvPr id="449" name="Google Shape;449;p61"/>
          <p:cNvSpPr txBox="1"/>
          <p:nvPr/>
        </p:nvSpPr>
        <p:spPr>
          <a:xfrm>
            <a:off x="4098899" y="4025633"/>
            <a:ext cx="71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</p:txBody>
      </p:sp>
      <p:pic>
        <p:nvPicPr>
          <p:cNvPr id="450" name="Google Shape;4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523" y="1662333"/>
            <a:ext cx="1342666" cy="1342634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1"/>
          <p:cNvSpPr txBox="1"/>
          <p:nvPr>
            <p:ph idx="1" type="body"/>
          </p:nvPr>
        </p:nvSpPr>
        <p:spPr>
          <a:xfrm>
            <a:off x="7777475" y="3005000"/>
            <a:ext cx="28974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System Tests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452" name="Google Shape;452;p61"/>
          <p:cNvSpPr txBox="1"/>
          <p:nvPr/>
        </p:nvSpPr>
        <p:spPr>
          <a:xfrm>
            <a:off x="4442820" y="4298000"/>
            <a:ext cx="5823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lt1"/>
                </a:solidFill>
              </a:rPr>
              <a:t>I want to </a:t>
            </a:r>
            <a:r>
              <a:rPr b="1" i="1" lang="en" sz="2400">
                <a:solidFill>
                  <a:schemeClr val="lt1"/>
                </a:solidFill>
              </a:rPr>
              <a:t>stress</a:t>
            </a:r>
            <a:r>
              <a:rPr i="1" lang="en" sz="2400">
                <a:solidFill>
                  <a:schemeClr val="lt1"/>
                </a:solidFill>
              </a:rPr>
              <a:t> test the chatbot by sending </a:t>
            </a:r>
            <a:r>
              <a:rPr b="1" i="1" lang="en" sz="2400">
                <a:solidFill>
                  <a:schemeClr val="lt1"/>
                </a:solidFill>
              </a:rPr>
              <a:t>100</a:t>
            </a:r>
            <a:r>
              <a:rPr i="1" lang="en" sz="2400">
                <a:solidFill>
                  <a:schemeClr val="lt1"/>
                </a:solidFill>
              </a:rPr>
              <a:t> messages to the Q&amp;A bot every minute for </a:t>
            </a:r>
            <a:r>
              <a:rPr b="1" i="1" lang="en" sz="2400">
                <a:solidFill>
                  <a:schemeClr val="lt1"/>
                </a:solidFill>
              </a:rPr>
              <a:t>10</a:t>
            </a:r>
            <a:r>
              <a:rPr i="1" lang="en" sz="2400">
                <a:solidFill>
                  <a:schemeClr val="lt1"/>
                </a:solidFill>
              </a:rPr>
              <a:t> minutes.   </a:t>
            </a:r>
            <a:endParaRPr i="1" sz="2400">
              <a:solidFill>
                <a:schemeClr val="lt1"/>
              </a:solidFill>
            </a:endParaRPr>
          </a:p>
        </p:txBody>
      </p:sp>
      <p:sp>
        <p:nvSpPr>
          <p:cNvPr id="453" name="Google Shape;453;p61"/>
          <p:cNvSpPr txBox="1"/>
          <p:nvPr/>
        </p:nvSpPr>
        <p:spPr>
          <a:xfrm>
            <a:off x="4098899" y="4025633"/>
            <a:ext cx="71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“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454" name="Google Shape;454;p61"/>
          <p:cNvSpPr txBox="1"/>
          <p:nvPr/>
        </p:nvSpPr>
        <p:spPr>
          <a:xfrm>
            <a:off x="9625967" y="4865767"/>
            <a:ext cx="71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”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"/>
          <p:cNvSpPr txBox="1"/>
          <p:nvPr>
            <p:ph type="title"/>
          </p:nvPr>
        </p:nvSpPr>
        <p:spPr>
          <a:xfrm>
            <a:off x="653651" y="600200"/>
            <a:ext cx="9919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chemeClr val="lt1"/>
                </a:solidFill>
              </a:rPr>
              <a:t>PollEverywhere:</a:t>
            </a:r>
            <a:br>
              <a:rPr b="1" lang="en">
                <a:solidFill>
                  <a:schemeClr val="lt1"/>
                </a:solidFill>
              </a:rPr>
            </a:br>
            <a:r>
              <a:rPr i="1" lang="en" sz="3900">
                <a:solidFill>
                  <a:srgbClr val="F4D300"/>
                </a:solidFill>
              </a:rPr>
              <a:t>What kind of test is this?</a:t>
            </a:r>
            <a:br>
              <a:rPr i="1" lang="en" sz="3900">
                <a:solidFill>
                  <a:srgbClr val="F4D300"/>
                </a:solidFill>
              </a:rPr>
            </a:br>
            <a:br>
              <a:rPr i="1" lang="en" sz="3900">
                <a:solidFill>
                  <a:srgbClr val="F4D300"/>
                </a:solidFill>
              </a:rPr>
            </a:br>
            <a:endParaRPr i="1" sz="3900">
              <a:solidFill>
                <a:srgbClr val="F4D300"/>
              </a:solidFill>
            </a:endParaRPr>
          </a:p>
        </p:txBody>
      </p:sp>
      <p:sp>
        <p:nvSpPr>
          <p:cNvPr id="460" name="Google Shape;460;p62"/>
          <p:cNvSpPr txBox="1"/>
          <p:nvPr/>
        </p:nvSpPr>
        <p:spPr>
          <a:xfrm>
            <a:off x="4442825" y="4298000"/>
            <a:ext cx="548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lt1"/>
                </a:solidFill>
              </a:rPr>
              <a:t>I want to make sure that the </a:t>
            </a:r>
            <a:r>
              <a:rPr b="1" i="1" lang="en" sz="2400">
                <a:solidFill>
                  <a:schemeClr val="lt1"/>
                </a:solidFill>
              </a:rPr>
              <a:t>chatHistorySvc</a:t>
            </a:r>
            <a:r>
              <a:rPr i="1" lang="en" sz="2400">
                <a:solidFill>
                  <a:schemeClr val="lt1"/>
                </a:solidFill>
              </a:rPr>
              <a:t> can fetch the right data </a:t>
            </a:r>
            <a:r>
              <a:rPr i="1" lang="en" sz="2400">
                <a:solidFill>
                  <a:schemeClr val="lt1"/>
                </a:solidFill>
              </a:rPr>
              <a:t>f</a:t>
            </a:r>
            <a:r>
              <a:rPr i="1" lang="en" sz="2400">
                <a:solidFill>
                  <a:schemeClr val="lt1"/>
                </a:solidFill>
              </a:rPr>
              <a:t>rom the </a:t>
            </a:r>
            <a:r>
              <a:rPr b="1" i="1" lang="en" sz="2400">
                <a:solidFill>
                  <a:schemeClr val="lt1"/>
                </a:solidFill>
              </a:rPr>
              <a:t>chatLogDatabase</a:t>
            </a:r>
            <a:r>
              <a:rPr i="1" lang="en" sz="2400">
                <a:solidFill>
                  <a:schemeClr val="lt1"/>
                </a:solidFill>
              </a:rPr>
              <a:t>.</a:t>
            </a:r>
            <a:endParaRPr i="1" sz="2400">
              <a:solidFill>
                <a:schemeClr val="lt1"/>
              </a:solidFill>
            </a:endParaRPr>
          </a:p>
        </p:txBody>
      </p:sp>
      <p:sp>
        <p:nvSpPr>
          <p:cNvPr id="461" name="Google Shape;461;p62"/>
          <p:cNvSpPr txBox="1"/>
          <p:nvPr/>
        </p:nvSpPr>
        <p:spPr>
          <a:xfrm>
            <a:off x="4098899" y="4025633"/>
            <a:ext cx="71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“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462" name="Google Shape;462;p62"/>
          <p:cNvSpPr txBox="1"/>
          <p:nvPr/>
        </p:nvSpPr>
        <p:spPr>
          <a:xfrm>
            <a:off x="9625967" y="5096392"/>
            <a:ext cx="71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”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3"/>
          <p:cNvSpPr txBox="1"/>
          <p:nvPr>
            <p:ph type="title"/>
          </p:nvPr>
        </p:nvSpPr>
        <p:spPr>
          <a:xfrm>
            <a:off x="653651" y="600200"/>
            <a:ext cx="9919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chemeClr val="lt1"/>
                </a:solidFill>
              </a:rPr>
              <a:t>PollEverywhere:</a:t>
            </a:r>
            <a:br>
              <a:rPr b="1" lang="en">
                <a:solidFill>
                  <a:schemeClr val="lt1"/>
                </a:solidFill>
              </a:rPr>
            </a:br>
            <a:r>
              <a:rPr i="1" lang="en" sz="3900">
                <a:solidFill>
                  <a:srgbClr val="F4D300"/>
                </a:solidFill>
              </a:rPr>
              <a:t>What kind of test is this?</a:t>
            </a:r>
            <a:br>
              <a:rPr i="1" lang="en" sz="3900">
                <a:solidFill>
                  <a:srgbClr val="F4D300"/>
                </a:solidFill>
              </a:rPr>
            </a:br>
            <a:br>
              <a:rPr i="1" lang="en" sz="3900">
                <a:solidFill>
                  <a:srgbClr val="F4D300"/>
                </a:solidFill>
              </a:rPr>
            </a:br>
            <a:endParaRPr i="1" sz="3900">
              <a:solidFill>
                <a:srgbClr val="F4D300"/>
              </a:solidFill>
            </a:endParaRPr>
          </a:p>
        </p:txBody>
      </p:sp>
      <p:pic>
        <p:nvPicPr>
          <p:cNvPr id="468" name="Google Shape;46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0496" y="1664208"/>
            <a:ext cx="1344168" cy="1344168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3"/>
          <p:cNvSpPr txBox="1"/>
          <p:nvPr>
            <p:ph idx="1" type="body"/>
          </p:nvPr>
        </p:nvSpPr>
        <p:spPr>
          <a:xfrm>
            <a:off x="7237682" y="3008376"/>
            <a:ext cx="39498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Integration Tests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470" name="Google Shape;470;p63"/>
          <p:cNvSpPr txBox="1"/>
          <p:nvPr/>
        </p:nvSpPr>
        <p:spPr>
          <a:xfrm>
            <a:off x="4442825" y="4298000"/>
            <a:ext cx="5486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lt1"/>
                </a:solidFill>
              </a:rPr>
              <a:t>I want to make sure that the </a:t>
            </a:r>
            <a:r>
              <a:rPr b="1" i="1" lang="en" sz="2400">
                <a:solidFill>
                  <a:schemeClr val="lt1"/>
                </a:solidFill>
              </a:rPr>
              <a:t>chatHistorySvc</a:t>
            </a:r>
            <a:r>
              <a:rPr i="1" lang="en" sz="2400">
                <a:solidFill>
                  <a:schemeClr val="lt1"/>
                </a:solidFill>
              </a:rPr>
              <a:t> can fetch the right data from the </a:t>
            </a:r>
            <a:r>
              <a:rPr b="1" i="1" lang="en" sz="2400">
                <a:solidFill>
                  <a:schemeClr val="lt1"/>
                </a:solidFill>
              </a:rPr>
              <a:t>chatLogDatabase</a:t>
            </a:r>
            <a:r>
              <a:rPr i="1" lang="en" sz="2400">
                <a:solidFill>
                  <a:schemeClr val="lt1"/>
                </a:solidFill>
              </a:rPr>
              <a:t>.</a:t>
            </a:r>
            <a:endParaRPr i="1" sz="2400">
              <a:solidFill>
                <a:schemeClr val="lt1"/>
              </a:solidFill>
            </a:endParaRPr>
          </a:p>
        </p:txBody>
      </p:sp>
      <p:sp>
        <p:nvSpPr>
          <p:cNvPr id="471" name="Google Shape;471;p63"/>
          <p:cNvSpPr txBox="1"/>
          <p:nvPr/>
        </p:nvSpPr>
        <p:spPr>
          <a:xfrm>
            <a:off x="4098899" y="4025633"/>
            <a:ext cx="71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“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472" name="Google Shape;472;p63"/>
          <p:cNvSpPr txBox="1"/>
          <p:nvPr/>
        </p:nvSpPr>
        <p:spPr>
          <a:xfrm>
            <a:off x="9625967" y="5096392"/>
            <a:ext cx="71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”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4"/>
          <p:cNvSpPr txBox="1"/>
          <p:nvPr>
            <p:ph type="title"/>
          </p:nvPr>
        </p:nvSpPr>
        <p:spPr>
          <a:xfrm>
            <a:off x="653651" y="600200"/>
            <a:ext cx="9919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chemeClr val="lt1"/>
                </a:solidFill>
              </a:rPr>
              <a:t>PollEverywhere:</a:t>
            </a:r>
            <a:br>
              <a:rPr b="1" lang="en">
                <a:solidFill>
                  <a:schemeClr val="lt1"/>
                </a:solidFill>
              </a:rPr>
            </a:br>
            <a:r>
              <a:rPr i="1" lang="en" sz="3900">
                <a:solidFill>
                  <a:srgbClr val="F4D300"/>
                </a:solidFill>
              </a:rPr>
              <a:t>What kind of test is this?</a:t>
            </a:r>
            <a:br>
              <a:rPr i="1" lang="en" sz="3900">
                <a:solidFill>
                  <a:srgbClr val="F4D300"/>
                </a:solidFill>
              </a:rPr>
            </a:br>
            <a:br>
              <a:rPr i="1" lang="en" sz="3900">
                <a:solidFill>
                  <a:srgbClr val="F4D300"/>
                </a:solidFill>
              </a:rPr>
            </a:br>
            <a:endParaRPr i="1" sz="3900">
              <a:solidFill>
                <a:srgbClr val="F4D300"/>
              </a:solidFill>
            </a:endParaRPr>
          </a:p>
        </p:txBody>
      </p:sp>
      <p:sp>
        <p:nvSpPr>
          <p:cNvPr id="478" name="Google Shape;478;p64"/>
          <p:cNvSpPr txBox="1"/>
          <p:nvPr/>
        </p:nvSpPr>
        <p:spPr>
          <a:xfrm>
            <a:off x="4442825" y="4298000"/>
            <a:ext cx="65301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lt1"/>
                </a:solidFill>
              </a:rPr>
              <a:t>I want to to make sure my </a:t>
            </a:r>
            <a:r>
              <a:rPr b="1" i="1" lang="en" sz="2400">
                <a:solidFill>
                  <a:schemeClr val="lt1"/>
                </a:solidFill>
              </a:rPr>
              <a:t>chatMessageParser</a:t>
            </a:r>
            <a:r>
              <a:rPr i="1" lang="en" sz="2400">
                <a:solidFill>
                  <a:schemeClr val="lt1"/>
                </a:solidFill>
              </a:rPr>
              <a:t> is able to take an incoming user message and remove any unsupported ASCII characters from the text.</a:t>
            </a:r>
            <a:endParaRPr i="1" sz="2400">
              <a:solidFill>
                <a:schemeClr val="lt1"/>
              </a:solidFill>
            </a:endParaRPr>
          </a:p>
        </p:txBody>
      </p:sp>
      <p:sp>
        <p:nvSpPr>
          <p:cNvPr id="479" name="Google Shape;479;p64"/>
          <p:cNvSpPr txBox="1"/>
          <p:nvPr/>
        </p:nvSpPr>
        <p:spPr>
          <a:xfrm>
            <a:off x="4098899" y="4025633"/>
            <a:ext cx="71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“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480" name="Google Shape;480;p64"/>
          <p:cNvSpPr txBox="1"/>
          <p:nvPr/>
        </p:nvSpPr>
        <p:spPr>
          <a:xfrm>
            <a:off x="10362467" y="5448367"/>
            <a:ext cx="71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”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5"/>
          <p:cNvSpPr txBox="1"/>
          <p:nvPr>
            <p:ph type="title"/>
          </p:nvPr>
        </p:nvSpPr>
        <p:spPr>
          <a:xfrm>
            <a:off x="653651" y="600200"/>
            <a:ext cx="9919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chemeClr val="lt1"/>
                </a:solidFill>
              </a:rPr>
              <a:t>PollEverywhere:</a:t>
            </a:r>
            <a:br>
              <a:rPr b="1" lang="en">
                <a:solidFill>
                  <a:schemeClr val="lt1"/>
                </a:solidFill>
              </a:rPr>
            </a:br>
            <a:r>
              <a:rPr i="1" lang="en" sz="3900">
                <a:solidFill>
                  <a:srgbClr val="F4D300"/>
                </a:solidFill>
              </a:rPr>
              <a:t>What kind of test is this?</a:t>
            </a:r>
            <a:br>
              <a:rPr i="1" lang="en" sz="3900">
                <a:solidFill>
                  <a:srgbClr val="F4D300"/>
                </a:solidFill>
              </a:rPr>
            </a:br>
            <a:br>
              <a:rPr i="1" lang="en" sz="3900">
                <a:solidFill>
                  <a:srgbClr val="F4D300"/>
                </a:solidFill>
              </a:rPr>
            </a:br>
            <a:endParaRPr i="1" sz="3900">
              <a:solidFill>
                <a:srgbClr val="F4D300"/>
              </a:solidFill>
            </a:endParaRPr>
          </a:p>
        </p:txBody>
      </p:sp>
      <p:sp>
        <p:nvSpPr>
          <p:cNvPr id="486" name="Google Shape;486;p65"/>
          <p:cNvSpPr txBox="1"/>
          <p:nvPr>
            <p:ph idx="1" type="body"/>
          </p:nvPr>
        </p:nvSpPr>
        <p:spPr>
          <a:xfrm>
            <a:off x="7237682" y="3008376"/>
            <a:ext cx="39498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Unit </a:t>
            </a:r>
            <a:r>
              <a:rPr b="1" lang="en" sz="2100">
                <a:solidFill>
                  <a:schemeClr val="lt1"/>
                </a:solidFill>
              </a:rPr>
              <a:t>Tests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487" name="Google Shape;487;p65"/>
          <p:cNvPicPr preferRelativeResize="0"/>
          <p:nvPr/>
        </p:nvPicPr>
        <p:blipFill rotWithShape="1">
          <a:blip r:embed="rId3">
            <a:alphaModFix amt="81000"/>
          </a:blip>
          <a:srcRect b="-6213" l="0" r="0" t="0"/>
          <a:stretch/>
        </p:blipFill>
        <p:spPr>
          <a:xfrm>
            <a:off x="8578893" y="1760633"/>
            <a:ext cx="1267359" cy="1344168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5"/>
          <p:cNvSpPr txBox="1"/>
          <p:nvPr/>
        </p:nvSpPr>
        <p:spPr>
          <a:xfrm>
            <a:off x="4442825" y="4298000"/>
            <a:ext cx="65301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lt1"/>
                </a:solidFill>
              </a:rPr>
              <a:t>I want to to make sure my </a:t>
            </a:r>
            <a:r>
              <a:rPr b="1" i="1" lang="en" sz="2400">
                <a:solidFill>
                  <a:schemeClr val="lt1"/>
                </a:solidFill>
              </a:rPr>
              <a:t>chatMessageParser</a:t>
            </a:r>
            <a:r>
              <a:rPr i="1" lang="en" sz="2400">
                <a:solidFill>
                  <a:schemeClr val="lt1"/>
                </a:solidFill>
              </a:rPr>
              <a:t> is able to take an incoming user message and remove any unsupported ASCII characters from the text.</a:t>
            </a:r>
            <a:endParaRPr i="1" sz="2400">
              <a:solidFill>
                <a:schemeClr val="lt1"/>
              </a:solidFill>
            </a:endParaRPr>
          </a:p>
        </p:txBody>
      </p:sp>
      <p:sp>
        <p:nvSpPr>
          <p:cNvPr id="489" name="Google Shape;489;p65"/>
          <p:cNvSpPr txBox="1"/>
          <p:nvPr/>
        </p:nvSpPr>
        <p:spPr>
          <a:xfrm>
            <a:off x="4098899" y="4025633"/>
            <a:ext cx="71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“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490" name="Google Shape;490;p65"/>
          <p:cNvSpPr txBox="1"/>
          <p:nvPr/>
        </p:nvSpPr>
        <p:spPr>
          <a:xfrm>
            <a:off x="10362467" y="5448367"/>
            <a:ext cx="71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”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6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consider</a:t>
            </a:r>
            <a:endParaRPr/>
          </a:p>
        </p:txBody>
      </p:sp>
      <p:sp>
        <p:nvSpPr>
          <p:cNvPr id="496" name="Google Shape;496;p66"/>
          <p:cNvSpPr txBox="1"/>
          <p:nvPr>
            <p:ph idx="1" type="body"/>
          </p:nvPr>
        </p:nvSpPr>
        <p:spPr>
          <a:xfrm>
            <a:off x="838175" y="2362352"/>
            <a:ext cx="10515300" cy="42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/>
              <a:t>Try to </a:t>
            </a:r>
            <a:r>
              <a:rPr b="1" i="1" lang="en" sz="2400"/>
              <a:t>automate</a:t>
            </a:r>
            <a:r>
              <a:rPr b="1" lang="en" sz="2400"/>
              <a:t> when possible</a:t>
            </a:r>
            <a:endParaRPr b="1" sz="2400"/>
          </a:p>
          <a:p>
            <a:pPr indent="-381000" lvl="0" marL="457200" rtl="0" algn="l">
              <a:spcBef>
                <a:spcPts val="11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Schedule automated system tests to run periodically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Integrate unit tests into CI/CD pipelines such as Jenkins </a:t>
            </a:r>
            <a:endParaRPr sz="2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/>
              <a:t>Code with testability in mind</a:t>
            </a:r>
            <a:endParaRPr b="1" sz="2400"/>
          </a:p>
          <a:p>
            <a:pPr indent="-381000" lvl="0" marL="457200" rtl="0" algn="l">
              <a:spcBef>
                <a:spcPts val="11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Design mockable classes and make use of dependency injection 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Create readable, easily debuggable unit tests</a:t>
            </a:r>
            <a:endParaRPr sz="2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/>
              <a:t>Create </a:t>
            </a:r>
            <a:r>
              <a:rPr b="1" i="1" lang="en" sz="2400"/>
              <a:t>reliable</a:t>
            </a:r>
            <a:r>
              <a:rPr b="1" lang="en" sz="2400"/>
              <a:t> tests</a:t>
            </a:r>
            <a:endParaRPr b="1" sz="2400"/>
          </a:p>
          <a:p>
            <a:pPr indent="-381000" lvl="0" marL="457200" rtl="0" algn="l">
              <a:spcBef>
                <a:spcPts val="11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Don’t just focus on “the happy path”  – test negative cases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Consider and verify side effects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7"/>
          <p:cNvSpPr txBox="1"/>
          <p:nvPr>
            <p:ph idx="1" type="body"/>
          </p:nvPr>
        </p:nvSpPr>
        <p:spPr>
          <a:xfrm>
            <a:off x="838179" y="2362339"/>
            <a:ext cx="10515300" cy="3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Create a Release Plan</a:t>
            </a:r>
            <a:endParaRPr/>
          </a:p>
        </p:txBody>
      </p:sp>
      <p:sp>
        <p:nvSpPr>
          <p:cNvPr id="502" name="Google Shape;502;p67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</a:pPr>
            <a:r>
              <a:rPr lang="en"/>
              <a:t>Deploy</a:t>
            </a:r>
            <a:r>
              <a:rPr lang="en"/>
              <a:t>ing</a:t>
            </a:r>
            <a:endParaRPr/>
          </a:p>
        </p:txBody>
      </p:sp>
      <p:sp>
        <p:nvSpPr>
          <p:cNvPr id="503" name="Google Shape;503;p67"/>
          <p:cNvSpPr/>
          <p:nvPr/>
        </p:nvSpPr>
        <p:spPr>
          <a:xfrm>
            <a:off x="137430" y="3440396"/>
            <a:ext cx="2241600" cy="891900"/>
          </a:xfrm>
          <a:prstGeom prst="homePlate">
            <a:avLst>
              <a:gd fmla="val 50000" name="adj"/>
            </a:avLst>
          </a:prstGeom>
          <a:solidFill>
            <a:srgbClr val="F24A3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67"/>
          <p:cNvSpPr/>
          <p:nvPr/>
        </p:nvSpPr>
        <p:spPr>
          <a:xfrm>
            <a:off x="1707758" y="3440396"/>
            <a:ext cx="2241600" cy="8919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67"/>
          <p:cNvSpPr/>
          <p:nvPr/>
        </p:nvSpPr>
        <p:spPr>
          <a:xfrm>
            <a:off x="5336752" y="3440096"/>
            <a:ext cx="2241600" cy="891900"/>
          </a:xfrm>
          <a:prstGeom prst="chevron">
            <a:avLst>
              <a:gd fmla="val 50000" name="adj"/>
            </a:avLst>
          </a:prstGeom>
          <a:solidFill>
            <a:srgbClr val="B93F6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67"/>
          <p:cNvSpPr/>
          <p:nvPr/>
        </p:nvSpPr>
        <p:spPr>
          <a:xfrm>
            <a:off x="9055844" y="3440096"/>
            <a:ext cx="2799600" cy="891900"/>
          </a:xfrm>
          <a:prstGeom prst="chevron">
            <a:avLst>
              <a:gd fmla="val 50000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Monitoring &amp; Debugging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67"/>
          <p:cNvSpPr/>
          <p:nvPr/>
        </p:nvSpPr>
        <p:spPr>
          <a:xfrm>
            <a:off x="7064391" y="3440096"/>
            <a:ext cx="2449800" cy="891900"/>
          </a:xfrm>
          <a:prstGeom prst="chevron">
            <a:avLst>
              <a:gd fmla="val 50000" name="adj"/>
            </a:avLst>
          </a:prstGeom>
          <a:solidFill>
            <a:srgbClr val="98208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Deployment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67"/>
          <p:cNvSpPr/>
          <p:nvPr/>
        </p:nvSpPr>
        <p:spPr>
          <a:xfrm>
            <a:off x="3429725" y="3440404"/>
            <a:ext cx="2549400" cy="891900"/>
          </a:xfrm>
          <a:prstGeom prst="chevron">
            <a:avLst>
              <a:gd fmla="val 50000" name="adj"/>
            </a:avLst>
          </a:prstGeom>
          <a:solidFill>
            <a:srgbClr val="E6B8AF"/>
          </a:solidFill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Development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8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Deployment</a:t>
            </a:r>
            <a:endParaRPr/>
          </a:p>
        </p:txBody>
      </p:sp>
      <p:sp>
        <p:nvSpPr>
          <p:cNvPr id="514" name="Google Shape;514;p68"/>
          <p:cNvSpPr txBox="1"/>
          <p:nvPr>
            <p:ph idx="1" type="body"/>
          </p:nvPr>
        </p:nvSpPr>
        <p:spPr>
          <a:xfrm>
            <a:off x="838176" y="3363675"/>
            <a:ext cx="3612000" cy="227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/>
              <a:t>Full Deployment</a:t>
            </a:r>
            <a:endParaRPr b="1" sz="2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000"/>
              <a:t>Release all components to everyone at the same time</a:t>
            </a:r>
            <a:endParaRPr sz="2000"/>
          </a:p>
          <a:p>
            <a:pPr indent="-355600" lvl="0" marL="457200" rtl="0" algn="l"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Simple, fast, cheap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Use for low-risk or non-critical releases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Riskiest: difficult to rollback</a:t>
            </a:r>
            <a:endParaRPr sz="2000"/>
          </a:p>
        </p:txBody>
      </p:sp>
      <p:sp>
        <p:nvSpPr>
          <p:cNvPr id="515" name="Google Shape;515;p68"/>
          <p:cNvSpPr txBox="1"/>
          <p:nvPr>
            <p:ph idx="2" type="body"/>
          </p:nvPr>
        </p:nvSpPr>
        <p:spPr>
          <a:xfrm>
            <a:off x="4450175" y="3363675"/>
            <a:ext cx="3733800" cy="25542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/>
              <a:t>Blue-Green Deployment</a:t>
            </a:r>
            <a:endParaRPr b="1" sz="2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000"/>
              <a:t>Deploy to a staging environment and test before switching users to this environment</a:t>
            </a:r>
            <a:endParaRPr sz="2000"/>
          </a:p>
          <a:p>
            <a:pPr indent="-355600" lvl="0" marL="457200" rtl="0" algn="l"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Easy to rollback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Expensive to maintain a replicated production environment </a:t>
            </a:r>
            <a:endParaRPr sz="2000"/>
          </a:p>
        </p:txBody>
      </p:sp>
      <p:sp>
        <p:nvSpPr>
          <p:cNvPr id="516" name="Google Shape;516;p68"/>
          <p:cNvSpPr txBox="1"/>
          <p:nvPr>
            <p:ph idx="2" type="body"/>
          </p:nvPr>
        </p:nvSpPr>
        <p:spPr>
          <a:xfrm>
            <a:off x="8305650" y="3363675"/>
            <a:ext cx="3673800" cy="28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/>
              <a:t>Canary Deployment</a:t>
            </a:r>
            <a:endParaRPr b="1" sz="2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000"/>
              <a:t>Incrementally release application to subsets of users by stages</a:t>
            </a:r>
            <a:endParaRPr sz="2000"/>
          </a:p>
          <a:p>
            <a:pPr indent="-355600" lvl="0" marL="457200" rtl="0" algn="l"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Allows testing of real user traffic and side-by-side comparison of different service versions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Fast and safe to rollback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Complicated to implement</a:t>
            </a:r>
            <a:endParaRPr sz="2000"/>
          </a:p>
        </p:txBody>
      </p:sp>
      <p:pic>
        <p:nvPicPr>
          <p:cNvPr id="517" name="Google Shape;517;p68"/>
          <p:cNvPicPr preferRelativeResize="0"/>
          <p:nvPr/>
        </p:nvPicPr>
        <p:blipFill rotWithShape="1">
          <a:blip r:embed="rId3">
            <a:alphaModFix/>
          </a:blip>
          <a:srcRect b="7029" l="0" r="0" t="-7029"/>
          <a:stretch/>
        </p:blipFill>
        <p:spPr>
          <a:xfrm>
            <a:off x="2051592" y="2130833"/>
            <a:ext cx="1185171" cy="1185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344" y="2130833"/>
            <a:ext cx="1433000" cy="1185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8049" y="2023500"/>
            <a:ext cx="2187213" cy="1399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9"/>
          <p:cNvSpPr txBox="1"/>
          <p:nvPr>
            <p:ph type="title"/>
          </p:nvPr>
        </p:nvSpPr>
        <p:spPr>
          <a:xfrm>
            <a:off x="4876680" y="1470818"/>
            <a:ext cx="56388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Workbook Activity</a:t>
            </a:r>
            <a:endParaRPr b="1"/>
          </a:p>
        </p:txBody>
      </p:sp>
      <p:sp>
        <p:nvSpPr>
          <p:cNvPr id="525" name="Google Shape;525;p69"/>
          <p:cNvSpPr txBox="1"/>
          <p:nvPr>
            <p:ph type="title"/>
          </p:nvPr>
        </p:nvSpPr>
        <p:spPr>
          <a:xfrm>
            <a:off x="4876675" y="2461425"/>
            <a:ext cx="65862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 the deployment strategy to the appropriate situation</a:t>
            </a:r>
            <a:endParaRPr sz="2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0"/>
          <p:cNvSpPr txBox="1"/>
          <p:nvPr>
            <p:ph type="title"/>
          </p:nvPr>
        </p:nvSpPr>
        <p:spPr>
          <a:xfrm>
            <a:off x="4876680" y="1470818"/>
            <a:ext cx="56388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Workbook Activity</a:t>
            </a:r>
            <a:endParaRPr b="1"/>
          </a:p>
        </p:txBody>
      </p:sp>
      <p:sp>
        <p:nvSpPr>
          <p:cNvPr id="531" name="Google Shape;531;p70"/>
          <p:cNvSpPr txBox="1"/>
          <p:nvPr>
            <p:ph type="title"/>
          </p:nvPr>
        </p:nvSpPr>
        <p:spPr>
          <a:xfrm>
            <a:off x="4876675" y="2461425"/>
            <a:ext cx="65862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Situation A</a:t>
            </a:r>
            <a:endParaRPr sz="2000"/>
          </a:p>
        </p:txBody>
      </p:sp>
      <p:sp>
        <p:nvSpPr>
          <p:cNvPr id="532" name="Google Shape;532;p70"/>
          <p:cNvSpPr txBox="1"/>
          <p:nvPr>
            <p:ph idx="1" type="body"/>
          </p:nvPr>
        </p:nvSpPr>
        <p:spPr>
          <a:xfrm>
            <a:off x="4368790" y="4291633"/>
            <a:ext cx="4184400" cy="69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Full Deployment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33" name="Google Shape;533;p70"/>
          <p:cNvSpPr txBox="1"/>
          <p:nvPr/>
        </p:nvSpPr>
        <p:spPr>
          <a:xfrm>
            <a:off x="7721799" y="3561400"/>
            <a:ext cx="41064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i="1" lang="en" sz="2000">
                <a:solidFill>
                  <a:schemeClr val="dk1"/>
                </a:solidFill>
              </a:rPr>
              <a:t>The MVP of ChatGHC has to go out to production in </a:t>
            </a:r>
            <a:r>
              <a:rPr b="1" i="1" lang="en" sz="2000">
                <a:solidFill>
                  <a:schemeClr val="dk1"/>
                </a:solidFill>
              </a:rPr>
              <a:t>1 week</a:t>
            </a:r>
            <a:r>
              <a:rPr i="1" lang="en" sz="2000">
                <a:solidFill>
                  <a:schemeClr val="dk1"/>
                </a:solidFill>
              </a:rPr>
              <a:t>. We don’t have any deployment tooling set up yet, and will likely </a:t>
            </a:r>
            <a:r>
              <a:rPr b="1" i="1" lang="en" sz="2000">
                <a:solidFill>
                  <a:schemeClr val="dk1"/>
                </a:solidFill>
              </a:rPr>
              <a:t>only have 10% of expected traffic</a:t>
            </a:r>
            <a:r>
              <a:rPr i="1" lang="en" sz="2000">
                <a:solidFill>
                  <a:schemeClr val="dk1"/>
                </a:solidFill>
              </a:rPr>
              <a:t> since our marketing team has not yet announced an official launch of this app.</a:t>
            </a:r>
            <a:endParaRPr i="1" sz="2000">
              <a:solidFill>
                <a:schemeClr val="dk1"/>
              </a:solidFill>
            </a:endParaRPr>
          </a:p>
        </p:txBody>
      </p:sp>
      <p:sp>
        <p:nvSpPr>
          <p:cNvPr id="534" name="Google Shape;534;p70"/>
          <p:cNvSpPr txBox="1"/>
          <p:nvPr/>
        </p:nvSpPr>
        <p:spPr>
          <a:xfrm>
            <a:off x="7391477" y="3212825"/>
            <a:ext cx="39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“</a:t>
            </a:r>
            <a:endParaRPr b="1" sz="4800">
              <a:solidFill>
                <a:schemeClr val="dk1"/>
              </a:solidFill>
            </a:endParaRPr>
          </a:p>
        </p:txBody>
      </p:sp>
      <p:sp>
        <p:nvSpPr>
          <p:cNvPr id="535" name="Google Shape;535;p70"/>
          <p:cNvSpPr txBox="1"/>
          <p:nvPr/>
        </p:nvSpPr>
        <p:spPr>
          <a:xfrm>
            <a:off x="11670129" y="5729371"/>
            <a:ext cx="44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”</a:t>
            </a:r>
            <a:endParaRPr b="1" sz="4800">
              <a:solidFill>
                <a:schemeClr val="dk1"/>
              </a:solidFill>
            </a:endParaRPr>
          </a:p>
        </p:txBody>
      </p:sp>
      <p:pic>
        <p:nvPicPr>
          <p:cNvPr id="536" name="Google Shape;536;p70"/>
          <p:cNvPicPr preferRelativeResize="0"/>
          <p:nvPr/>
        </p:nvPicPr>
        <p:blipFill rotWithShape="1">
          <a:blip r:embed="rId3">
            <a:alphaModFix/>
          </a:blip>
          <a:srcRect b="7029" l="0" r="0" t="-7029"/>
          <a:stretch/>
        </p:blipFill>
        <p:spPr>
          <a:xfrm>
            <a:off x="5295036" y="5061900"/>
            <a:ext cx="1283135" cy="1283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1135950" y="-9400"/>
            <a:ext cx="9919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chemeClr val="lt1"/>
                </a:solidFill>
              </a:rPr>
              <a:t>Join our </a:t>
            </a:r>
            <a:r>
              <a:rPr b="1" lang="en" sz="6400">
                <a:solidFill>
                  <a:schemeClr val="lt1"/>
                </a:solidFill>
              </a:rPr>
              <a:t>PollEverywhere</a:t>
            </a:r>
            <a:endParaRPr b="1" sz="6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 u="sng">
                <a:solidFill>
                  <a:schemeClr val="lt1"/>
                </a:solidFill>
              </a:rPr>
              <a:t>PollEv.com/ghc502</a:t>
            </a:r>
            <a:endParaRPr b="1" sz="64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chemeClr val="lt1"/>
              </a:solidFill>
            </a:endParaRPr>
          </a:p>
        </p:txBody>
      </p:sp>
      <p:pic>
        <p:nvPicPr>
          <p:cNvPr id="205" name="Google Shape;205;p35"/>
          <p:cNvPicPr preferRelativeResize="0"/>
          <p:nvPr/>
        </p:nvPicPr>
        <p:blipFill rotWithShape="1">
          <a:blip r:embed="rId3">
            <a:alphaModFix/>
          </a:blip>
          <a:srcRect b="9878" l="9397" r="9169" t="9018"/>
          <a:stretch/>
        </p:blipFill>
        <p:spPr>
          <a:xfrm>
            <a:off x="4678900" y="3082000"/>
            <a:ext cx="2833900" cy="28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5"/>
          <p:cNvSpPr/>
          <p:nvPr/>
        </p:nvSpPr>
        <p:spPr>
          <a:xfrm>
            <a:off x="1798350" y="6062150"/>
            <a:ext cx="8595000" cy="538800"/>
          </a:xfrm>
          <a:prstGeom prst="roundRect">
            <a:avLst>
              <a:gd fmla="val 16667" name="adj"/>
            </a:avLst>
          </a:prstGeom>
          <a:solidFill>
            <a:srgbClr val="FFB597"/>
          </a:solidFill>
          <a:ln cap="flat" cmpd="sng" w="28575">
            <a:solidFill>
              <a:srgbClr val="DB42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Our slides and workbook can be found </a:t>
            </a:r>
            <a:r>
              <a:rPr lang="en" sz="1800"/>
              <a:t>at: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https://github.com/angelasun2/GHC23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1"/>
          <p:cNvSpPr txBox="1"/>
          <p:nvPr>
            <p:ph type="title"/>
          </p:nvPr>
        </p:nvSpPr>
        <p:spPr>
          <a:xfrm>
            <a:off x="4876680" y="1470818"/>
            <a:ext cx="56388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Workbook Activity</a:t>
            </a:r>
            <a:endParaRPr b="1"/>
          </a:p>
        </p:txBody>
      </p:sp>
      <p:sp>
        <p:nvSpPr>
          <p:cNvPr id="542" name="Google Shape;542;p71"/>
          <p:cNvSpPr txBox="1"/>
          <p:nvPr>
            <p:ph type="title"/>
          </p:nvPr>
        </p:nvSpPr>
        <p:spPr>
          <a:xfrm>
            <a:off x="4876675" y="2461425"/>
            <a:ext cx="65862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Situation B</a:t>
            </a:r>
            <a:endParaRPr sz="2000"/>
          </a:p>
        </p:txBody>
      </p:sp>
      <p:pic>
        <p:nvPicPr>
          <p:cNvPr id="543" name="Google Shape;54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707" y="4987629"/>
            <a:ext cx="1644459" cy="136006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1"/>
          <p:cNvSpPr txBox="1"/>
          <p:nvPr>
            <p:ph idx="1" type="body"/>
          </p:nvPr>
        </p:nvSpPr>
        <p:spPr>
          <a:xfrm>
            <a:off x="4368790" y="4291633"/>
            <a:ext cx="4184400" cy="69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Blue Green Deployment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45" name="Google Shape;545;p71"/>
          <p:cNvSpPr txBox="1"/>
          <p:nvPr/>
        </p:nvSpPr>
        <p:spPr>
          <a:xfrm>
            <a:off x="7714900" y="3104200"/>
            <a:ext cx="42657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i="1" lang="en" sz="2000">
                <a:solidFill>
                  <a:schemeClr val="dk1"/>
                </a:solidFill>
              </a:rPr>
              <a:t>We have </a:t>
            </a:r>
            <a:r>
              <a:rPr b="1" i="1" lang="en" sz="2000">
                <a:solidFill>
                  <a:schemeClr val="dk1"/>
                </a:solidFill>
              </a:rPr>
              <a:t>1 month</a:t>
            </a:r>
            <a:r>
              <a:rPr i="1" lang="en" sz="2000">
                <a:solidFill>
                  <a:schemeClr val="dk1"/>
                </a:solidFill>
              </a:rPr>
              <a:t> till ChatGHC’s release. This will be a </a:t>
            </a:r>
            <a:r>
              <a:rPr b="1" i="1" lang="en" sz="2000">
                <a:solidFill>
                  <a:schemeClr val="dk1"/>
                </a:solidFill>
              </a:rPr>
              <a:t>large release with seven microservices, new databases, and critical features!</a:t>
            </a:r>
            <a:r>
              <a:rPr i="1" lang="en" sz="2000">
                <a:solidFill>
                  <a:schemeClr val="dk1"/>
                </a:solidFill>
              </a:rPr>
              <a:t> We already have over two thousand clients using our app, so it’d be great to release this seamlessly without causing issues to these clients. Our QA team has also created some </a:t>
            </a:r>
            <a:r>
              <a:rPr b="1" i="1" lang="en" sz="2000">
                <a:solidFill>
                  <a:schemeClr val="dk1"/>
                </a:solidFill>
              </a:rPr>
              <a:t>test cases</a:t>
            </a:r>
            <a:r>
              <a:rPr i="1" lang="en" sz="2000">
                <a:solidFill>
                  <a:schemeClr val="dk1"/>
                </a:solidFill>
              </a:rPr>
              <a:t> to verify the functionality of these new features.</a:t>
            </a:r>
            <a:endParaRPr i="1" sz="2000">
              <a:solidFill>
                <a:schemeClr val="dk1"/>
              </a:solidFill>
            </a:endParaRPr>
          </a:p>
        </p:txBody>
      </p:sp>
      <p:sp>
        <p:nvSpPr>
          <p:cNvPr id="546" name="Google Shape;546;p71"/>
          <p:cNvSpPr txBox="1"/>
          <p:nvPr/>
        </p:nvSpPr>
        <p:spPr>
          <a:xfrm>
            <a:off x="7315277" y="2984225"/>
            <a:ext cx="39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“</a:t>
            </a:r>
            <a:endParaRPr b="1" sz="4800">
              <a:solidFill>
                <a:schemeClr val="dk1"/>
              </a:solidFill>
            </a:endParaRPr>
          </a:p>
        </p:txBody>
      </p:sp>
      <p:sp>
        <p:nvSpPr>
          <p:cNvPr id="547" name="Google Shape;547;p71"/>
          <p:cNvSpPr txBox="1"/>
          <p:nvPr/>
        </p:nvSpPr>
        <p:spPr>
          <a:xfrm>
            <a:off x="11670129" y="6338971"/>
            <a:ext cx="44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”</a:t>
            </a:r>
            <a:endParaRPr b="1" sz="4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2"/>
          <p:cNvSpPr txBox="1"/>
          <p:nvPr>
            <p:ph type="title"/>
          </p:nvPr>
        </p:nvSpPr>
        <p:spPr>
          <a:xfrm>
            <a:off x="4876680" y="1470818"/>
            <a:ext cx="56388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Workbook Activity</a:t>
            </a:r>
            <a:endParaRPr b="1"/>
          </a:p>
        </p:txBody>
      </p:sp>
      <p:sp>
        <p:nvSpPr>
          <p:cNvPr id="553" name="Google Shape;553;p72"/>
          <p:cNvSpPr txBox="1"/>
          <p:nvPr>
            <p:ph type="title"/>
          </p:nvPr>
        </p:nvSpPr>
        <p:spPr>
          <a:xfrm>
            <a:off x="4876675" y="2461425"/>
            <a:ext cx="65862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Situation C</a:t>
            </a:r>
            <a:endParaRPr sz="2000"/>
          </a:p>
        </p:txBody>
      </p:sp>
      <p:sp>
        <p:nvSpPr>
          <p:cNvPr id="554" name="Google Shape;554;p72"/>
          <p:cNvSpPr txBox="1"/>
          <p:nvPr>
            <p:ph idx="1" type="body"/>
          </p:nvPr>
        </p:nvSpPr>
        <p:spPr>
          <a:xfrm>
            <a:off x="4368790" y="4291633"/>
            <a:ext cx="4184400" cy="69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Canary</a:t>
            </a:r>
            <a:r>
              <a:rPr b="1" lang="en" sz="2000">
                <a:solidFill>
                  <a:schemeClr val="dk1"/>
                </a:solidFill>
              </a:rPr>
              <a:t> Deployment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55" name="Google Shape;555;p72"/>
          <p:cNvSpPr txBox="1"/>
          <p:nvPr/>
        </p:nvSpPr>
        <p:spPr>
          <a:xfrm>
            <a:off x="7266350" y="3637600"/>
            <a:ext cx="4561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i="1" lang="en" sz="2000">
                <a:solidFill>
                  <a:schemeClr val="dk1"/>
                </a:solidFill>
              </a:rPr>
              <a:t>In </a:t>
            </a:r>
            <a:r>
              <a:rPr b="1" i="1" lang="en" sz="2000">
                <a:solidFill>
                  <a:schemeClr val="dk1"/>
                </a:solidFill>
              </a:rPr>
              <a:t>two weeks</a:t>
            </a:r>
            <a:r>
              <a:rPr i="1" lang="en" sz="2000">
                <a:solidFill>
                  <a:schemeClr val="dk1"/>
                </a:solidFill>
              </a:rPr>
              <a:t>, we want to release the searchable chat history feature. This is a </a:t>
            </a:r>
            <a:r>
              <a:rPr b="1" i="1" lang="en" sz="2000">
                <a:solidFill>
                  <a:schemeClr val="dk1"/>
                </a:solidFill>
              </a:rPr>
              <a:t>highly requested feature</a:t>
            </a:r>
            <a:r>
              <a:rPr i="1" lang="en" sz="2000">
                <a:solidFill>
                  <a:schemeClr val="dk1"/>
                </a:solidFill>
              </a:rPr>
              <a:t>, but we want to be </a:t>
            </a:r>
            <a:r>
              <a:rPr b="1" i="1" lang="en" sz="2000">
                <a:solidFill>
                  <a:schemeClr val="dk1"/>
                </a:solidFill>
              </a:rPr>
              <a:t>conservative</a:t>
            </a:r>
            <a:r>
              <a:rPr i="1" lang="en" sz="2000">
                <a:solidFill>
                  <a:schemeClr val="dk1"/>
                </a:solidFill>
              </a:rPr>
              <a:t> with the release to ensure our big clients don’t experience any problems or outages. It would be nice to have our </a:t>
            </a:r>
            <a:r>
              <a:rPr b="1" i="1" lang="en" sz="2000">
                <a:solidFill>
                  <a:schemeClr val="dk1"/>
                </a:solidFill>
              </a:rPr>
              <a:t>smaller clients try out this workflow in production before introducing it to our big clients</a:t>
            </a:r>
            <a:r>
              <a:rPr i="1" lang="en" sz="2000">
                <a:solidFill>
                  <a:schemeClr val="dk1"/>
                </a:solidFill>
              </a:rPr>
              <a:t>.</a:t>
            </a:r>
            <a:endParaRPr i="1" sz="2000">
              <a:solidFill>
                <a:schemeClr val="dk1"/>
              </a:solidFill>
            </a:endParaRPr>
          </a:p>
        </p:txBody>
      </p:sp>
      <p:sp>
        <p:nvSpPr>
          <p:cNvPr id="556" name="Google Shape;556;p72"/>
          <p:cNvSpPr txBox="1"/>
          <p:nvPr/>
        </p:nvSpPr>
        <p:spPr>
          <a:xfrm>
            <a:off x="6781877" y="3441425"/>
            <a:ext cx="39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“</a:t>
            </a:r>
            <a:endParaRPr b="1" sz="4800">
              <a:solidFill>
                <a:schemeClr val="dk1"/>
              </a:solidFill>
            </a:endParaRPr>
          </a:p>
        </p:txBody>
      </p:sp>
      <p:sp>
        <p:nvSpPr>
          <p:cNvPr id="557" name="Google Shape;557;p72"/>
          <p:cNvSpPr txBox="1"/>
          <p:nvPr/>
        </p:nvSpPr>
        <p:spPr>
          <a:xfrm>
            <a:off x="11670129" y="6110371"/>
            <a:ext cx="44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”</a:t>
            </a:r>
            <a:endParaRPr b="1" sz="4800">
              <a:solidFill>
                <a:schemeClr val="dk1"/>
              </a:solidFill>
            </a:endParaRPr>
          </a:p>
        </p:txBody>
      </p:sp>
      <p:pic>
        <p:nvPicPr>
          <p:cNvPr id="558" name="Google Shape;55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144" y="4928633"/>
            <a:ext cx="2278048" cy="1457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3"/>
          <p:cNvSpPr txBox="1"/>
          <p:nvPr>
            <p:ph type="title"/>
          </p:nvPr>
        </p:nvSpPr>
        <p:spPr>
          <a:xfrm>
            <a:off x="4876680" y="1470818"/>
            <a:ext cx="56388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Workbook Activity</a:t>
            </a:r>
            <a:endParaRPr b="1"/>
          </a:p>
        </p:txBody>
      </p:sp>
      <p:sp>
        <p:nvSpPr>
          <p:cNvPr id="564" name="Google Shape;564;p73"/>
          <p:cNvSpPr txBox="1"/>
          <p:nvPr>
            <p:ph type="title"/>
          </p:nvPr>
        </p:nvSpPr>
        <p:spPr>
          <a:xfrm>
            <a:off x="4876675" y="2461425"/>
            <a:ext cx="65862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Situation D</a:t>
            </a:r>
            <a:endParaRPr sz="2000"/>
          </a:p>
        </p:txBody>
      </p:sp>
      <p:sp>
        <p:nvSpPr>
          <p:cNvPr id="565" name="Google Shape;565;p73"/>
          <p:cNvSpPr txBox="1"/>
          <p:nvPr>
            <p:ph idx="1" type="body"/>
          </p:nvPr>
        </p:nvSpPr>
        <p:spPr>
          <a:xfrm>
            <a:off x="4368790" y="4291633"/>
            <a:ext cx="4184400" cy="69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Full</a:t>
            </a:r>
            <a:r>
              <a:rPr b="1" lang="en" sz="2000">
                <a:solidFill>
                  <a:schemeClr val="dk1"/>
                </a:solidFill>
              </a:rPr>
              <a:t> Deployment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6" name="Google Shape;566;p73"/>
          <p:cNvSpPr txBox="1"/>
          <p:nvPr/>
        </p:nvSpPr>
        <p:spPr>
          <a:xfrm>
            <a:off x="7721800" y="4018600"/>
            <a:ext cx="3948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i="1" lang="en" sz="2000">
                <a:solidFill>
                  <a:schemeClr val="dk1"/>
                </a:solidFill>
              </a:rPr>
              <a:t>The translation service is now ready for deployment! This service will help our Spanish-speaking users translate the messages from English to Spanish, but it </a:t>
            </a:r>
            <a:r>
              <a:rPr b="1" i="1" lang="en" sz="2000">
                <a:solidFill>
                  <a:schemeClr val="dk1"/>
                </a:solidFill>
              </a:rPr>
              <a:t>should not impact any other functionality or services.</a:t>
            </a:r>
            <a:endParaRPr b="1" i="1" sz="2000">
              <a:solidFill>
                <a:schemeClr val="dk1"/>
              </a:solidFill>
            </a:endParaRPr>
          </a:p>
        </p:txBody>
      </p:sp>
      <p:sp>
        <p:nvSpPr>
          <p:cNvPr id="567" name="Google Shape;567;p73"/>
          <p:cNvSpPr txBox="1"/>
          <p:nvPr/>
        </p:nvSpPr>
        <p:spPr>
          <a:xfrm>
            <a:off x="7391477" y="3746225"/>
            <a:ext cx="39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“</a:t>
            </a:r>
            <a:endParaRPr b="1" sz="4800">
              <a:solidFill>
                <a:schemeClr val="dk1"/>
              </a:solidFill>
            </a:endParaRPr>
          </a:p>
        </p:txBody>
      </p:sp>
      <p:sp>
        <p:nvSpPr>
          <p:cNvPr id="568" name="Google Shape;568;p73"/>
          <p:cNvSpPr txBox="1"/>
          <p:nvPr/>
        </p:nvSpPr>
        <p:spPr>
          <a:xfrm>
            <a:off x="11670129" y="5653171"/>
            <a:ext cx="44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”</a:t>
            </a:r>
            <a:endParaRPr b="1" sz="4800">
              <a:solidFill>
                <a:schemeClr val="dk1"/>
              </a:solidFill>
            </a:endParaRPr>
          </a:p>
        </p:txBody>
      </p:sp>
      <p:pic>
        <p:nvPicPr>
          <p:cNvPr id="569" name="Google Shape;569;p73"/>
          <p:cNvPicPr preferRelativeResize="0"/>
          <p:nvPr/>
        </p:nvPicPr>
        <p:blipFill rotWithShape="1">
          <a:blip r:embed="rId3">
            <a:alphaModFix/>
          </a:blip>
          <a:srcRect b="7029" l="0" r="0" t="-7029"/>
          <a:stretch/>
        </p:blipFill>
        <p:spPr>
          <a:xfrm>
            <a:off x="5295036" y="5061900"/>
            <a:ext cx="1283135" cy="1283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4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consider</a:t>
            </a:r>
            <a:endParaRPr/>
          </a:p>
        </p:txBody>
      </p:sp>
      <p:sp>
        <p:nvSpPr>
          <p:cNvPr id="575" name="Google Shape;575;p74"/>
          <p:cNvSpPr txBox="1"/>
          <p:nvPr>
            <p:ph idx="1" type="body"/>
          </p:nvPr>
        </p:nvSpPr>
        <p:spPr>
          <a:xfrm>
            <a:off x="838179" y="2362339"/>
            <a:ext cx="10515300" cy="3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/>
              <a:t>Choose the </a:t>
            </a:r>
            <a:r>
              <a:rPr b="1" i="1" lang="en" sz="2400"/>
              <a:t>right</a:t>
            </a:r>
            <a:r>
              <a:rPr b="1" lang="en" sz="2400"/>
              <a:t> deployment strategy based on your situation</a:t>
            </a:r>
            <a:endParaRPr b="1" sz="2400"/>
          </a:p>
          <a:p>
            <a:pPr indent="-381000" lvl="0" marL="457200" rtl="0" algn="l">
              <a:spcBef>
                <a:spcPts val="11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Consider system criticality, available resources, timeline, expected release frequency, etc.</a:t>
            </a:r>
            <a:endParaRPr sz="2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/>
              <a:t>Create a release plan and discuss rollback strategies early</a:t>
            </a:r>
            <a:endParaRPr b="1" sz="2400"/>
          </a:p>
          <a:p>
            <a:pPr indent="-381000" lvl="0" marL="457200" rtl="0" algn="l">
              <a:spcBef>
                <a:spcPts val="11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Document these somewhere for others to reference</a:t>
            </a:r>
            <a:endParaRPr sz="2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5"/>
          <p:cNvSpPr txBox="1"/>
          <p:nvPr>
            <p:ph idx="1" type="body"/>
          </p:nvPr>
        </p:nvSpPr>
        <p:spPr>
          <a:xfrm>
            <a:off x="838179" y="2362339"/>
            <a:ext cx="10515300" cy="3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Gathering metrics and tips for debugging</a:t>
            </a:r>
            <a:endParaRPr/>
          </a:p>
        </p:txBody>
      </p:sp>
      <p:sp>
        <p:nvSpPr>
          <p:cNvPr id="581" name="Google Shape;581;p75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</a:pPr>
            <a:r>
              <a:rPr lang="en"/>
              <a:t>Monitoring &amp; Debugging</a:t>
            </a:r>
            <a:endParaRPr/>
          </a:p>
        </p:txBody>
      </p:sp>
      <p:sp>
        <p:nvSpPr>
          <p:cNvPr id="582" name="Google Shape;582;p75"/>
          <p:cNvSpPr/>
          <p:nvPr/>
        </p:nvSpPr>
        <p:spPr>
          <a:xfrm>
            <a:off x="137430" y="3440396"/>
            <a:ext cx="2241600" cy="891900"/>
          </a:xfrm>
          <a:prstGeom prst="homePlate">
            <a:avLst>
              <a:gd fmla="val 50000" name="adj"/>
            </a:avLst>
          </a:prstGeom>
          <a:solidFill>
            <a:srgbClr val="F24A3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75"/>
          <p:cNvSpPr/>
          <p:nvPr/>
        </p:nvSpPr>
        <p:spPr>
          <a:xfrm>
            <a:off x="1707758" y="3440396"/>
            <a:ext cx="2241600" cy="8919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75"/>
          <p:cNvSpPr/>
          <p:nvPr/>
        </p:nvSpPr>
        <p:spPr>
          <a:xfrm>
            <a:off x="5336752" y="3440096"/>
            <a:ext cx="2241600" cy="891900"/>
          </a:xfrm>
          <a:prstGeom prst="chevron">
            <a:avLst>
              <a:gd fmla="val 50000" name="adj"/>
            </a:avLst>
          </a:prstGeom>
          <a:solidFill>
            <a:srgbClr val="B93F6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75"/>
          <p:cNvSpPr/>
          <p:nvPr/>
        </p:nvSpPr>
        <p:spPr>
          <a:xfrm>
            <a:off x="9055844" y="3440096"/>
            <a:ext cx="2799600" cy="891900"/>
          </a:xfrm>
          <a:prstGeom prst="chevron">
            <a:avLst>
              <a:gd fmla="val 50000" name="adj"/>
            </a:avLst>
          </a:prstGeom>
          <a:solidFill>
            <a:srgbClr val="98208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Monitoring &amp; Debugging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75"/>
          <p:cNvSpPr/>
          <p:nvPr/>
        </p:nvSpPr>
        <p:spPr>
          <a:xfrm>
            <a:off x="7064391" y="3440096"/>
            <a:ext cx="2449800" cy="891900"/>
          </a:xfrm>
          <a:prstGeom prst="chevron">
            <a:avLst>
              <a:gd fmla="val 50000" name="adj"/>
            </a:avLst>
          </a:prstGeom>
          <a:solidFill>
            <a:srgbClr val="98208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Deployment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75"/>
          <p:cNvSpPr/>
          <p:nvPr/>
        </p:nvSpPr>
        <p:spPr>
          <a:xfrm>
            <a:off x="3429725" y="3440404"/>
            <a:ext cx="2549400" cy="891900"/>
          </a:xfrm>
          <a:prstGeom prst="chevron">
            <a:avLst>
              <a:gd fmla="val 50000" name="adj"/>
            </a:avLst>
          </a:prstGeom>
          <a:solidFill>
            <a:srgbClr val="E6B8AF"/>
          </a:solidFill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Development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6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sp>
        <p:nvSpPr>
          <p:cNvPr id="593" name="Google Shape;593;p76"/>
          <p:cNvSpPr txBox="1"/>
          <p:nvPr>
            <p:ph idx="1" type="body"/>
          </p:nvPr>
        </p:nvSpPr>
        <p:spPr>
          <a:xfrm>
            <a:off x="838175" y="2362350"/>
            <a:ext cx="4834800" cy="431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/>
              <a:t>Engineering</a:t>
            </a:r>
            <a:endParaRPr b="1" sz="2400"/>
          </a:p>
          <a:p>
            <a:pPr indent="-381000" lvl="0" marL="457200" rtl="0" algn="l">
              <a:spcBef>
                <a:spcPts val="110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Platform Metrics:</a:t>
            </a:r>
            <a:r>
              <a:rPr lang="en" sz="2400"/>
              <a:t> Requests per second, Failed requests per second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Resource Metrics:</a:t>
            </a:r>
            <a:r>
              <a:rPr lang="en" sz="2400"/>
              <a:t> CPU and memory utilization, Host count, Live threads, Heap usage 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Golden Signals:</a:t>
            </a:r>
            <a:r>
              <a:rPr lang="en" sz="2400"/>
              <a:t> Availability, Request rate, Latency, Saturation </a:t>
            </a:r>
            <a:endParaRPr sz="2400"/>
          </a:p>
        </p:txBody>
      </p:sp>
      <p:pic>
        <p:nvPicPr>
          <p:cNvPr id="594" name="Google Shape;59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832" y="1959905"/>
            <a:ext cx="812204" cy="812179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6"/>
          <p:cNvSpPr txBox="1"/>
          <p:nvPr>
            <p:ph idx="1" type="body"/>
          </p:nvPr>
        </p:nvSpPr>
        <p:spPr>
          <a:xfrm>
            <a:off x="6178025" y="2362343"/>
            <a:ext cx="5663100" cy="3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/>
              <a:t>Business</a:t>
            </a:r>
            <a:endParaRPr b="1" sz="2400"/>
          </a:p>
          <a:p>
            <a:pPr indent="-381000" lvl="0" marL="457200" rtl="0" algn="l">
              <a:spcBef>
                <a:spcPts val="110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Functionality Metrics: </a:t>
            </a:r>
            <a:r>
              <a:rPr lang="en" sz="2400"/>
              <a:t>Percentage of questions the chatbot knows the answer to, Conversation volumes</a:t>
            </a:r>
            <a:br>
              <a:rPr lang="en" sz="2400"/>
            </a:br>
            <a:r>
              <a:rPr lang="en" sz="2400"/>
              <a:t>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Performance Metrics: </a:t>
            </a:r>
            <a:r>
              <a:rPr lang="en" sz="2400"/>
              <a:t>Relevance of chatbot answers, Speed of response 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Satisfaction Metrics: </a:t>
            </a:r>
            <a:r>
              <a:rPr lang="en" sz="2400"/>
              <a:t>Satisfaction scores, Ratings by users, User retention</a:t>
            </a:r>
            <a:endParaRPr sz="2400"/>
          </a:p>
        </p:txBody>
      </p:sp>
      <p:pic>
        <p:nvPicPr>
          <p:cNvPr id="596" name="Google Shape;59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5577" y="1980828"/>
            <a:ext cx="770317" cy="770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7"/>
          <p:cNvSpPr txBox="1"/>
          <p:nvPr>
            <p:ph type="title"/>
          </p:nvPr>
        </p:nvSpPr>
        <p:spPr>
          <a:xfrm>
            <a:off x="653651" y="600200"/>
            <a:ext cx="9919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chemeClr val="lt1"/>
                </a:solidFill>
              </a:rPr>
              <a:t>PollEverywhere:</a:t>
            </a:r>
            <a:br>
              <a:rPr b="1" lang="en">
                <a:solidFill>
                  <a:schemeClr val="lt1"/>
                </a:solidFill>
              </a:rPr>
            </a:br>
            <a:r>
              <a:rPr i="1" lang="en" sz="3900">
                <a:solidFill>
                  <a:srgbClr val="F4D300"/>
                </a:solidFill>
              </a:rPr>
              <a:t>What metrics to collect?</a:t>
            </a:r>
            <a:br>
              <a:rPr i="1" lang="en" sz="3900">
                <a:solidFill>
                  <a:srgbClr val="F4D300"/>
                </a:solidFill>
              </a:rPr>
            </a:br>
            <a:br>
              <a:rPr i="1" lang="en" sz="3900">
                <a:solidFill>
                  <a:srgbClr val="F4D300"/>
                </a:solidFill>
              </a:rPr>
            </a:br>
            <a:endParaRPr i="1" sz="3900">
              <a:solidFill>
                <a:srgbClr val="F4D300"/>
              </a:solidFill>
            </a:endParaRPr>
          </a:p>
        </p:txBody>
      </p:sp>
      <p:sp>
        <p:nvSpPr>
          <p:cNvPr id="602" name="Google Shape;602;p77"/>
          <p:cNvSpPr txBox="1"/>
          <p:nvPr/>
        </p:nvSpPr>
        <p:spPr>
          <a:xfrm>
            <a:off x="4442825" y="4298000"/>
            <a:ext cx="576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lt1"/>
                </a:solidFill>
              </a:rPr>
              <a:t>Engineers need to receive alerts if 30% of the chat server is slow, unhealthy or down.</a:t>
            </a:r>
            <a:endParaRPr i="1" sz="2400">
              <a:solidFill>
                <a:schemeClr val="lt1"/>
              </a:solidFill>
            </a:endParaRPr>
          </a:p>
        </p:txBody>
      </p:sp>
      <p:sp>
        <p:nvSpPr>
          <p:cNvPr id="603" name="Google Shape;603;p77"/>
          <p:cNvSpPr txBox="1"/>
          <p:nvPr/>
        </p:nvSpPr>
        <p:spPr>
          <a:xfrm>
            <a:off x="4098899" y="4025633"/>
            <a:ext cx="71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“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604" name="Google Shape;604;p77"/>
          <p:cNvSpPr txBox="1"/>
          <p:nvPr/>
        </p:nvSpPr>
        <p:spPr>
          <a:xfrm>
            <a:off x="10288367" y="4764517"/>
            <a:ext cx="71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”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8"/>
          <p:cNvSpPr txBox="1"/>
          <p:nvPr>
            <p:ph type="title"/>
          </p:nvPr>
        </p:nvSpPr>
        <p:spPr>
          <a:xfrm>
            <a:off x="653651" y="600200"/>
            <a:ext cx="9919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chemeClr val="lt1"/>
                </a:solidFill>
              </a:rPr>
              <a:t>PollEverywhere:</a:t>
            </a:r>
            <a:br>
              <a:rPr b="1" lang="en">
                <a:solidFill>
                  <a:schemeClr val="lt1"/>
                </a:solidFill>
              </a:rPr>
            </a:br>
            <a:r>
              <a:rPr i="1" lang="en" sz="3900">
                <a:solidFill>
                  <a:srgbClr val="F4D300"/>
                </a:solidFill>
              </a:rPr>
              <a:t>What metrics to collect?</a:t>
            </a:r>
            <a:br>
              <a:rPr i="1" lang="en" sz="3900">
                <a:solidFill>
                  <a:srgbClr val="F4D300"/>
                </a:solidFill>
              </a:rPr>
            </a:br>
            <a:br>
              <a:rPr i="1" lang="en" sz="3900">
                <a:solidFill>
                  <a:srgbClr val="F4D300"/>
                </a:solidFill>
              </a:rPr>
            </a:br>
            <a:endParaRPr i="1" sz="3900">
              <a:solidFill>
                <a:srgbClr val="F4D300"/>
              </a:solidFill>
            </a:endParaRPr>
          </a:p>
        </p:txBody>
      </p:sp>
      <p:sp>
        <p:nvSpPr>
          <p:cNvPr id="610" name="Google Shape;610;p78"/>
          <p:cNvSpPr txBox="1"/>
          <p:nvPr/>
        </p:nvSpPr>
        <p:spPr>
          <a:xfrm>
            <a:off x="4442825" y="4298000"/>
            <a:ext cx="576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lt1"/>
                </a:solidFill>
              </a:rPr>
              <a:t>Engineers need to receive alerts if 30% of the chat server is slow, unhealthy or down.</a:t>
            </a:r>
            <a:endParaRPr i="1" sz="2400">
              <a:solidFill>
                <a:schemeClr val="lt1"/>
              </a:solidFill>
            </a:endParaRPr>
          </a:p>
        </p:txBody>
      </p:sp>
      <p:sp>
        <p:nvSpPr>
          <p:cNvPr id="611" name="Google Shape;611;p78"/>
          <p:cNvSpPr txBox="1"/>
          <p:nvPr/>
        </p:nvSpPr>
        <p:spPr>
          <a:xfrm>
            <a:off x="4098899" y="4025633"/>
            <a:ext cx="71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“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612" name="Google Shape;612;p78"/>
          <p:cNvSpPr txBox="1"/>
          <p:nvPr/>
        </p:nvSpPr>
        <p:spPr>
          <a:xfrm>
            <a:off x="10288367" y="4764517"/>
            <a:ext cx="71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”</a:t>
            </a:r>
            <a:endParaRPr b="1" sz="4800">
              <a:solidFill>
                <a:schemeClr val="lt1"/>
              </a:solidFill>
            </a:endParaRPr>
          </a:p>
        </p:txBody>
      </p:sp>
      <p:pic>
        <p:nvPicPr>
          <p:cNvPr id="613" name="Google Shape;61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2645" y="268133"/>
            <a:ext cx="1925420" cy="192542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8"/>
          <p:cNvSpPr txBox="1"/>
          <p:nvPr/>
        </p:nvSpPr>
        <p:spPr>
          <a:xfrm>
            <a:off x="8045402" y="2121400"/>
            <a:ext cx="3999900" cy="14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Engineering Metrics</a:t>
            </a:r>
            <a:endParaRPr b="1" sz="2400">
              <a:solidFill>
                <a:schemeClr val="lt1"/>
              </a:solidFill>
            </a:endParaRPr>
          </a:p>
          <a:p>
            <a:pPr indent="-406400" lvl="0" marL="609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D</a:t>
            </a:r>
            <a:r>
              <a:rPr lang="en" sz="1600">
                <a:solidFill>
                  <a:schemeClr val="lt1"/>
                </a:solidFill>
              </a:rPr>
              <a:t>atabase connection failure</a:t>
            </a:r>
            <a:endParaRPr sz="1600">
              <a:solidFill>
                <a:schemeClr val="lt1"/>
              </a:solidFill>
            </a:endParaRPr>
          </a:p>
          <a:p>
            <a:pPr indent="-4064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Memory consumption saturation</a:t>
            </a:r>
            <a:endParaRPr sz="1600">
              <a:solidFill>
                <a:schemeClr val="lt1"/>
              </a:solidFill>
            </a:endParaRPr>
          </a:p>
          <a:p>
            <a:pPr indent="-4064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Service availability in the network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9"/>
          <p:cNvSpPr txBox="1"/>
          <p:nvPr>
            <p:ph type="title"/>
          </p:nvPr>
        </p:nvSpPr>
        <p:spPr>
          <a:xfrm>
            <a:off x="653651" y="600200"/>
            <a:ext cx="9919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chemeClr val="lt1"/>
                </a:solidFill>
              </a:rPr>
              <a:t>PollEverywhere:</a:t>
            </a:r>
            <a:br>
              <a:rPr b="1" lang="en">
                <a:solidFill>
                  <a:schemeClr val="lt1"/>
                </a:solidFill>
              </a:rPr>
            </a:br>
            <a:r>
              <a:rPr i="1" lang="en" sz="3900">
                <a:solidFill>
                  <a:srgbClr val="F4D300"/>
                </a:solidFill>
              </a:rPr>
              <a:t>What metrics to collect?</a:t>
            </a:r>
            <a:br>
              <a:rPr i="1" lang="en" sz="3900">
                <a:solidFill>
                  <a:srgbClr val="F4D300"/>
                </a:solidFill>
              </a:rPr>
            </a:br>
            <a:br>
              <a:rPr i="1" lang="en" sz="3900">
                <a:solidFill>
                  <a:srgbClr val="F4D300"/>
                </a:solidFill>
              </a:rPr>
            </a:br>
            <a:endParaRPr i="1" sz="3900">
              <a:solidFill>
                <a:srgbClr val="F4D300"/>
              </a:solidFill>
            </a:endParaRPr>
          </a:p>
        </p:txBody>
      </p:sp>
      <p:sp>
        <p:nvSpPr>
          <p:cNvPr id="620" name="Google Shape;620;p79"/>
          <p:cNvSpPr txBox="1"/>
          <p:nvPr/>
        </p:nvSpPr>
        <p:spPr>
          <a:xfrm>
            <a:off x="4442825" y="4298000"/>
            <a:ext cx="576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lt1"/>
                </a:solidFill>
              </a:rPr>
              <a:t>Data scientists need to measure how well the chatbot understands human questions.</a:t>
            </a:r>
            <a:endParaRPr i="1" sz="2400">
              <a:solidFill>
                <a:schemeClr val="lt1"/>
              </a:solidFill>
            </a:endParaRPr>
          </a:p>
        </p:txBody>
      </p:sp>
      <p:sp>
        <p:nvSpPr>
          <p:cNvPr id="621" name="Google Shape;621;p79"/>
          <p:cNvSpPr txBox="1"/>
          <p:nvPr/>
        </p:nvSpPr>
        <p:spPr>
          <a:xfrm>
            <a:off x="4098899" y="4025633"/>
            <a:ext cx="71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“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622" name="Google Shape;622;p79"/>
          <p:cNvSpPr txBox="1"/>
          <p:nvPr/>
        </p:nvSpPr>
        <p:spPr>
          <a:xfrm>
            <a:off x="9625967" y="4865767"/>
            <a:ext cx="71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”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0"/>
          <p:cNvSpPr txBox="1"/>
          <p:nvPr>
            <p:ph type="title"/>
          </p:nvPr>
        </p:nvSpPr>
        <p:spPr>
          <a:xfrm>
            <a:off x="653651" y="600200"/>
            <a:ext cx="9919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chemeClr val="lt1"/>
                </a:solidFill>
              </a:rPr>
              <a:t>PollEverywhere:</a:t>
            </a:r>
            <a:br>
              <a:rPr b="1" lang="en">
                <a:solidFill>
                  <a:schemeClr val="lt1"/>
                </a:solidFill>
              </a:rPr>
            </a:br>
            <a:r>
              <a:rPr i="1" lang="en" sz="3900">
                <a:solidFill>
                  <a:srgbClr val="F4D300"/>
                </a:solidFill>
              </a:rPr>
              <a:t>What metrics to collect?</a:t>
            </a:r>
            <a:br>
              <a:rPr i="1" lang="en" sz="3900">
                <a:solidFill>
                  <a:srgbClr val="F4D300"/>
                </a:solidFill>
              </a:rPr>
            </a:br>
            <a:br>
              <a:rPr i="1" lang="en" sz="3900">
                <a:solidFill>
                  <a:srgbClr val="F4D300"/>
                </a:solidFill>
              </a:rPr>
            </a:br>
            <a:endParaRPr i="1" sz="3900">
              <a:solidFill>
                <a:srgbClr val="F4D300"/>
              </a:solidFill>
            </a:endParaRPr>
          </a:p>
        </p:txBody>
      </p:sp>
      <p:sp>
        <p:nvSpPr>
          <p:cNvPr id="628" name="Google Shape;628;p80"/>
          <p:cNvSpPr txBox="1"/>
          <p:nvPr/>
        </p:nvSpPr>
        <p:spPr>
          <a:xfrm>
            <a:off x="4442825" y="4298000"/>
            <a:ext cx="576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lt1"/>
                </a:solidFill>
              </a:rPr>
              <a:t>Data scientists need to measure how well the chatbot understands human questions.</a:t>
            </a:r>
            <a:endParaRPr i="1" sz="2400">
              <a:solidFill>
                <a:schemeClr val="lt1"/>
              </a:solidFill>
            </a:endParaRPr>
          </a:p>
        </p:txBody>
      </p:sp>
      <p:sp>
        <p:nvSpPr>
          <p:cNvPr id="629" name="Google Shape;629;p80"/>
          <p:cNvSpPr txBox="1"/>
          <p:nvPr/>
        </p:nvSpPr>
        <p:spPr>
          <a:xfrm>
            <a:off x="4098899" y="4025633"/>
            <a:ext cx="71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“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630" name="Google Shape;630;p80"/>
          <p:cNvSpPr txBox="1"/>
          <p:nvPr/>
        </p:nvSpPr>
        <p:spPr>
          <a:xfrm>
            <a:off x="9625967" y="4865767"/>
            <a:ext cx="71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</a:rPr>
              <a:t>”</a:t>
            </a:r>
            <a:endParaRPr b="1" sz="4800">
              <a:solidFill>
                <a:schemeClr val="lt1"/>
              </a:solidFill>
            </a:endParaRPr>
          </a:p>
        </p:txBody>
      </p:sp>
      <p:sp>
        <p:nvSpPr>
          <p:cNvPr id="631" name="Google Shape;631;p80"/>
          <p:cNvSpPr txBox="1"/>
          <p:nvPr/>
        </p:nvSpPr>
        <p:spPr>
          <a:xfrm>
            <a:off x="8045402" y="2121400"/>
            <a:ext cx="39999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Business Metrics</a:t>
            </a:r>
            <a:endParaRPr b="1" sz="2400">
              <a:solidFill>
                <a:schemeClr val="lt1"/>
              </a:solidFill>
            </a:endParaRPr>
          </a:p>
          <a:p>
            <a:pPr indent="-406400" lvl="0" marL="609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Relevance score</a:t>
            </a:r>
            <a:endParaRPr sz="1600">
              <a:solidFill>
                <a:schemeClr val="lt1"/>
              </a:solidFill>
            </a:endParaRPr>
          </a:p>
          <a:p>
            <a:pPr indent="-4064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Flow completion rate</a:t>
            </a:r>
            <a:endParaRPr sz="1600">
              <a:solidFill>
                <a:schemeClr val="lt1"/>
              </a:solidFill>
            </a:endParaRPr>
          </a:p>
          <a:p>
            <a:pPr indent="0" lvl="0" marL="1219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632" name="Google Shape;63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0668" y="400021"/>
            <a:ext cx="1929384" cy="166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653651" y="600200"/>
            <a:ext cx="9919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chemeClr val="lt1"/>
                </a:solidFill>
              </a:rPr>
              <a:t>PollEverywhere:</a:t>
            </a:r>
            <a:br>
              <a:rPr b="1" lang="en">
                <a:solidFill>
                  <a:schemeClr val="lt1"/>
                </a:solidFill>
              </a:rPr>
            </a:br>
            <a:r>
              <a:rPr i="1" lang="en" sz="3900">
                <a:solidFill>
                  <a:srgbClr val="F4D300"/>
                </a:solidFill>
              </a:rPr>
              <a:t>How are you feeling today? </a:t>
            </a:r>
            <a:br>
              <a:rPr i="1" lang="en" sz="3900">
                <a:solidFill>
                  <a:srgbClr val="F4D300"/>
                </a:solidFill>
              </a:rPr>
            </a:br>
            <a:br>
              <a:rPr i="1" lang="en" sz="3900">
                <a:solidFill>
                  <a:srgbClr val="F4D300"/>
                </a:solidFill>
              </a:rPr>
            </a:br>
            <a:endParaRPr i="1" sz="3900">
              <a:solidFill>
                <a:srgbClr val="F4D3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8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550" y="2085700"/>
            <a:ext cx="7354599" cy="45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81"/>
          <p:cNvSpPr txBox="1"/>
          <p:nvPr>
            <p:ph type="title"/>
          </p:nvPr>
        </p:nvSpPr>
        <p:spPr>
          <a:xfrm>
            <a:off x="398776" y="272450"/>
            <a:ext cx="9919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chemeClr val="lt1"/>
                </a:solidFill>
              </a:rPr>
              <a:t>PollEverywhere:</a:t>
            </a:r>
            <a:br>
              <a:rPr b="1" lang="en">
                <a:solidFill>
                  <a:schemeClr val="lt1"/>
                </a:solidFill>
              </a:rPr>
            </a:br>
            <a:r>
              <a:rPr i="1" lang="en" sz="3900">
                <a:solidFill>
                  <a:srgbClr val="F4D300"/>
                </a:solidFill>
              </a:rPr>
              <a:t>What’s concerning in the dashboard?</a:t>
            </a:r>
            <a:br>
              <a:rPr i="1" lang="en" sz="3900">
                <a:solidFill>
                  <a:srgbClr val="F4D300"/>
                </a:solidFill>
              </a:rPr>
            </a:br>
            <a:br>
              <a:rPr i="1" lang="en" sz="3900">
                <a:solidFill>
                  <a:srgbClr val="F4D300"/>
                </a:solidFill>
              </a:rPr>
            </a:br>
            <a:endParaRPr i="1" sz="3900">
              <a:solidFill>
                <a:srgbClr val="F4D3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8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550" y="2085700"/>
            <a:ext cx="7354599" cy="45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2"/>
          <p:cNvSpPr txBox="1"/>
          <p:nvPr>
            <p:ph type="title"/>
          </p:nvPr>
        </p:nvSpPr>
        <p:spPr>
          <a:xfrm>
            <a:off x="398776" y="272450"/>
            <a:ext cx="9919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chemeClr val="lt1"/>
                </a:solidFill>
              </a:rPr>
              <a:t>PollEverywhere:</a:t>
            </a:r>
            <a:br>
              <a:rPr b="1" lang="en">
                <a:solidFill>
                  <a:schemeClr val="lt1"/>
                </a:solidFill>
              </a:rPr>
            </a:br>
            <a:r>
              <a:rPr i="1" lang="en" sz="3900">
                <a:solidFill>
                  <a:srgbClr val="F4D300"/>
                </a:solidFill>
              </a:rPr>
              <a:t>What’s concerning in the dashboard?</a:t>
            </a:r>
            <a:br>
              <a:rPr i="1" lang="en" sz="3900">
                <a:solidFill>
                  <a:srgbClr val="F4D300"/>
                </a:solidFill>
              </a:rPr>
            </a:br>
            <a:br>
              <a:rPr i="1" lang="en" sz="3900">
                <a:solidFill>
                  <a:srgbClr val="F4D300"/>
                </a:solidFill>
              </a:rPr>
            </a:br>
            <a:endParaRPr i="1" sz="3900">
              <a:solidFill>
                <a:srgbClr val="F4D300"/>
              </a:solidFill>
            </a:endParaRPr>
          </a:p>
        </p:txBody>
      </p:sp>
      <p:sp>
        <p:nvSpPr>
          <p:cNvPr id="645" name="Google Shape;645;p82"/>
          <p:cNvSpPr/>
          <p:nvPr/>
        </p:nvSpPr>
        <p:spPr>
          <a:xfrm>
            <a:off x="4421400" y="2706825"/>
            <a:ext cx="2746800" cy="1188900"/>
          </a:xfrm>
          <a:prstGeom prst="ellipse">
            <a:avLst/>
          </a:prstGeom>
          <a:noFill/>
          <a:ln cap="flat" cmpd="sng" w="28575">
            <a:solidFill>
              <a:srgbClr val="DB42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3"/>
          <p:cNvSpPr txBox="1"/>
          <p:nvPr>
            <p:ph type="title"/>
          </p:nvPr>
        </p:nvSpPr>
        <p:spPr>
          <a:xfrm>
            <a:off x="653651" y="600200"/>
            <a:ext cx="9919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chemeClr val="lt1"/>
                </a:solidFill>
              </a:rPr>
              <a:t>PollEverywhere:</a:t>
            </a:r>
            <a:br>
              <a:rPr b="1" lang="en">
                <a:solidFill>
                  <a:schemeClr val="lt1"/>
                </a:solidFill>
              </a:rPr>
            </a:br>
            <a:r>
              <a:rPr i="1" lang="en" sz="3900">
                <a:solidFill>
                  <a:srgbClr val="F4D300"/>
                </a:solidFill>
              </a:rPr>
              <a:t>What’s concerning in the logs?</a:t>
            </a:r>
            <a:br>
              <a:rPr i="1" lang="en" sz="3900">
                <a:solidFill>
                  <a:srgbClr val="F4D300"/>
                </a:solidFill>
              </a:rPr>
            </a:br>
            <a:br>
              <a:rPr i="1" lang="en" sz="3900">
                <a:solidFill>
                  <a:srgbClr val="F4D300"/>
                </a:solidFill>
              </a:rPr>
            </a:br>
            <a:endParaRPr i="1" sz="3900">
              <a:solidFill>
                <a:srgbClr val="F4D3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" name="Google Shape;655;p84"/>
          <p:cNvGraphicFramePr/>
          <p:nvPr/>
        </p:nvGraphicFramePr>
        <p:xfrm>
          <a:off x="155088" y="12303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{7DC5CB1C-F139-40B0-9311-B48EC4A4EE45}</a:tableStyleId>
              </a:tblPr>
              <a:tblGrid>
                <a:gridCol w="505875"/>
                <a:gridCol w="1998850"/>
                <a:gridCol w="809000"/>
                <a:gridCol w="8567775"/>
              </a:tblGrid>
              <a:tr h="39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timestamp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level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message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7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2023-09-01 14:00:01.074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INFO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1C4587"/>
                          </a:solidFill>
                        </a:rPr>
                        <a:t>chatbot_app.py:13</a:t>
                      </a:r>
                      <a:r>
                        <a:rPr lang="en" sz="1300"/>
                        <a:t> Incoming request from uuid=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439323</a:t>
                      </a:r>
                      <a:r>
                        <a:rPr lang="en" sz="1300"/>
                        <a:t> request = { sessionID: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a3nf8s3</a:t>
                      </a:r>
                      <a:r>
                        <a:rPr lang="en" sz="1300"/>
                        <a:t>, question: “How do I get to the convention centre from Rosen Plaza Hotel?” }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14:00:01.083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DEBUG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1C4587"/>
                          </a:solidFill>
                        </a:rPr>
                        <a:t>chatbot_model.py:27</a:t>
                      </a:r>
                      <a:r>
                        <a:rPr lang="en" sz="1300"/>
                        <a:t> Generating chatbot response….</a:t>
                      </a:r>
                      <a:endParaRPr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14:00:02.192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chatbot_model.py:32</a:t>
                      </a:r>
                      <a:r>
                        <a:rPr lang="en" sz="1300"/>
                        <a:t> Response found for question: “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How do I get to the convention centre from Rosen Plaza Hotel?”, answer: “To get to the GHC convention centre from Rosen Plaza Hotel please follow these directions: www.tinyurl.com/12$wkds239rfj35. This is a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10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minute walk.” 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14:00:02.554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chatbot_user.py:68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User settings for uuid=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439323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found name=”Sarah Smith”, defaultLanguage=</a:t>
                      </a:r>
                      <a:r>
                        <a:rPr b="1" lang="en" sz="1300">
                          <a:solidFill>
                            <a:srgbClr val="4A86E8"/>
                          </a:solidFill>
                        </a:rPr>
                        <a:t>e_SPANISH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, isGHCPresenter=</a:t>
                      </a:r>
                      <a:r>
                        <a:rPr b="1" lang="en" sz="1300">
                          <a:solidFill>
                            <a:srgbClr val="4A86E8"/>
                          </a:solidFill>
                        </a:rPr>
                        <a:t>false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, GHCId=</a:t>
                      </a:r>
                      <a:r>
                        <a:rPr b="1" lang="en" sz="1300">
                          <a:solidFill>
                            <a:srgbClr val="888888"/>
                          </a:solidFill>
                        </a:rPr>
                        <a:t>null</a:t>
                      </a:r>
                      <a:endParaRPr b="1" sz="1300">
                        <a:solidFill>
                          <a:srgbClr val="888888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14:00:02.555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WARN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chatbot_response.py:401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This user has not specified their GHCId 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8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14:00:02.640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chatbot_repsonse.py:432</a:t>
                      </a:r>
                      <a:r>
                        <a:rPr lang="en" sz="1300"/>
                        <a:t> Sending chatbot response to ghcTranslationSvc with request = { text: “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To get to the GHC convention centre from Rosen Plaza Hotel please follow these directions: www.tinyurl.com/12$wkds239rfj35. This is a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10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minute walk”, language:</a:t>
                      </a:r>
                      <a:r>
                        <a:rPr b="1" lang="en" sz="1300">
                          <a:solidFill>
                            <a:srgbClr val="4A86E8"/>
                          </a:solidFill>
                        </a:rPr>
                        <a:t>e_SPANISH</a:t>
                      </a:r>
                      <a:r>
                        <a:rPr lang="en" sz="1300"/>
                        <a:t>}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7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14:00:07.943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chatbot_translation.py:112</a:t>
                      </a:r>
                      <a:r>
                        <a:rPr lang="en" sz="1300"/>
                        <a:t> Unexpected response received from 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ghcTranslationSvc response = { status:”Error”, returnCode: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435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, message: “unable to translate 12$wkds239rfj35. Word does not exist in translation mapping” }</a:t>
                      </a:r>
                      <a:r>
                        <a:rPr lang="en" sz="1300"/>
                        <a:t>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14:00:08.021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DEBUG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chatbot_response.py:439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300"/>
                        <a:t>Sending chatbot response to user…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14:00:08.113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ERROR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chatbot_response.py:543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300"/>
                        <a:t>Unexpected exception thrown !!!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14:00:09.120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Total elapsed time processing request: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7046.23</a:t>
                      </a:r>
                      <a:r>
                        <a:rPr lang="en" sz="1300"/>
                        <a:t> milliseconds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0" name="Google Shape;660;p85"/>
          <p:cNvGraphicFramePr/>
          <p:nvPr/>
        </p:nvGraphicFramePr>
        <p:xfrm>
          <a:off x="155088" y="12303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{7DC5CB1C-F139-40B0-9311-B48EC4A4EE45}</a:tableStyleId>
              </a:tblPr>
              <a:tblGrid>
                <a:gridCol w="505875"/>
                <a:gridCol w="1998850"/>
                <a:gridCol w="809000"/>
                <a:gridCol w="8567775"/>
              </a:tblGrid>
              <a:tr h="39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timestamp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level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message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7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2023-09-01 14:00:01.074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INFO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1C4587"/>
                          </a:solidFill>
                        </a:rPr>
                        <a:t>chatbot_app.py:13</a:t>
                      </a:r>
                      <a:r>
                        <a:rPr lang="en" sz="1300"/>
                        <a:t> Incoming request from uuid=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439323</a:t>
                      </a:r>
                      <a:r>
                        <a:rPr lang="en" sz="1300"/>
                        <a:t> request = { sessionID: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a3nf8s3</a:t>
                      </a:r>
                      <a:r>
                        <a:rPr lang="en" sz="1300"/>
                        <a:t>, question: “How do I get to the convention centre from Rosen Plaza Hotel?” }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14:00:01.083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DEBUG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1C4587"/>
                          </a:solidFill>
                        </a:rPr>
                        <a:t>chatbot_model.py:27</a:t>
                      </a:r>
                      <a:r>
                        <a:rPr lang="en" sz="1300"/>
                        <a:t> Generating chatbot response….</a:t>
                      </a:r>
                      <a:endParaRPr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14:00:02.192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chatbot_model.py:32</a:t>
                      </a:r>
                      <a:r>
                        <a:rPr lang="en" sz="1300"/>
                        <a:t> Response found for question: “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How do I get to the convention centre from Rosen Plaza Hotel?”, answer: “To get to the GHC convention centre from Rosen Plaza Hotel please follow these directions: www.tinyurl.com/12$wkds239rfj35. This is a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10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minute walk.” 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14:00:02.554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chatbot_user.py:68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User settings for uuid=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439323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found name=”Sarah Smith”, defaultLanguage=</a:t>
                      </a:r>
                      <a:r>
                        <a:rPr b="1" lang="en" sz="1300">
                          <a:solidFill>
                            <a:srgbClr val="4A86E8"/>
                          </a:solidFill>
                        </a:rPr>
                        <a:t>e_SPANISH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, isGHCPresenter=</a:t>
                      </a:r>
                      <a:r>
                        <a:rPr b="1" lang="en" sz="1300">
                          <a:solidFill>
                            <a:srgbClr val="4A86E8"/>
                          </a:solidFill>
                        </a:rPr>
                        <a:t>false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, GHCId=</a:t>
                      </a:r>
                      <a:r>
                        <a:rPr b="1" lang="en" sz="1300">
                          <a:solidFill>
                            <a:srgbClr val="888888"/>
                          </a:solidFill>
                        </a:rPr>
                        <a:t>null</a:t>
                      </a:r>
                      <a:endParaRPr b="1" sz="1300">
                        <a:solidFill>
                          <a:srgbClr val="888888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14:00:02.555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WARN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chatbot_response.py:401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This user has not specified their GHCId 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8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14:00:02.640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chatbot_repsonse.py:432</a:t>
                      </a:r>
                      <a:r>
                        <a:rPr lang="en" sz="1300"/>
                        <a:t> Sending chatbot response to ghcTranslationSvc with request = { text: “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To get to the GHC convention centre from Rosen Plaza Hotel please follow these directions: www.tinyurl.com/12$wkds239rfj35. This is a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10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minute walk”, language:</a:t>
                      </a:r>
                      <a:r>
                        <a:rPr b="1" lang="en" sz="1300">
                          <a:solidFill>
                            <a:srgbClr val="4A86E8"/>
                          </a:solidFill>
                        </a:rPr>
                        <a:t>e_SPANISH</a:t>
                      </a:r>
                      <a:r>
                        <a:rPr lang="en" sz="1300"/>
                        <a:t>}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7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14:00:07.943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chatbot_translation.py:112</a:t>
                      </a:r>
                      <a:r>
                        <a:rPr lang="en" sz="1300"/>
                        <a:t> Unexpected response received from 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ghcTranslationSvc response = { status:”Error”, returnCode: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435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, message: “unable to translate 12$wkds239rfj35. Word does not exist in translation mapping” }</a:t>
                      </a:r>
                      <a:r>
                        <a:rPr lang="en" sz="1300"/>
                        <a:t>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14:00:08.021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DEBUG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chatbot_response.py:439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300"/>
                        <a:t>Sending chatbot response to user…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14:00:08.113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ERROR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chatbot_response.py:543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300"/>
                        <a:t>Unexpected exception thrown !!!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14:00:09.120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Total elapsed time processing request: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7046.23</a:t>
                      </a:r>
                      <a:r>
                        <a:rPr lang="en" sz="1300"/>
                        <a:t> milliseconds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61" name="Google Shape;661;p85"/>
          <p:cNvSpPr/>
          <p:nvPr/>
        </p:nvSpPr>
        <p:spPr>
          <a:xfrm>
            <a:off x="2690825" y="6005450"/>
            <a:ext cx="9100800" cy="531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24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6" name="Google Shape;666;p86"/>
          <p:cNvGraphicFramePr/>
          <p:nvPr/>
        </p:nvGraphicFramePr>
        <p:xfrm>
          <a:off x="155088" y="12303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{7DC5CB1C-F139-40B0-9311-B48EC4A4EE45}</a:tableStyleId>
              </a:tblPr>
              <a:tblGrid>
                <a:gridCol w="505875"/>
                <a:gridCol w="1998850"/>
                <a:gridCol w="809000"/>
                <a:gridCol w="8567775"/>
              </a:tblGrid>
              <a:tr h="39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timestamp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level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message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7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2023-09-01 14:00:01.074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INFO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1C4587"/>
                          </a:solidFill>
                        </a:rPr>
                        <a:t>chatbot_app.py:13</a:t>
                      </a:r>
                      <a:r>
                        <a:rPr lang="en" sz="1300"/>
                        <a:t> Incoming request from uuid=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439323</a:t>
                      </a:r>
                      <a:r>
                        <a:rPr lang="en" sz="1300"/>
                        <a:t> request = { sessionID: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a3nf8s3</a:t>
                      </a:r>
                      <a:r>
                        <a:rPr lang="en" sz="1300"/>
                        <a:t>, question: “How do I get to the convention centre from Rosen Plaza Hotel?” }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14:00:01.083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DEBUG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1C4587"/>
                          </a:solidFill>
                        </a:rPr>
                        <a:t>chatbot_model.py:27</a:t>
                      </a:r>
                      <a:r>
                        <a:rPr lang="en" sz="1300"/>
                        <a:t> Generating chatbot response….</a:t>
                      </a:r>
                      <a:endParaRPr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14:00:02.192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chatbot_model.py:32</a:t>
                      </a:r>
                      <a:r>
                        <a:rPr lang="en" sz="1300"/>
                        <a:t> Response found for question: “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How do I get to the convention centre from Rosen Plaza Hotel?”, answer: “To get to the GHC convention centre from Rosen Plaza Hotel please follow these directions: www.tinyurl.com/12$wkds239rfj35. This is a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10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minute walk.” 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14:00:02.554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chatbot_user.py:68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User settings for uuid=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439323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found name=”Sarah Smith”, defaultLanguage=</a:t>
                      </a:r>
                      <a:r>
                        <a:rPr b="1" lang="en" sz="1300">
                          <a:solidFill>
                            <a:srgbClr val="4A86E8"/>
                          </a:solidFill>
                        </a:rPr>
                        <a:t>e_SPANISH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, isGHCPresenter=</a:t>
                      </a:r>
                      <a:r>
                        <a:rPr b="1" lang="en" sz="1300">
                          <a:solidFill>
                            <a:srgbClr val="4A86E8"/>
                          </a:solidFill>
                        </a:rPr>
                        <a:t>false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, GHCId=</a:t>
                      </a:r>
                      <a:r>
                        <a:rPr b="1" lang="en" sz="1300">
                          <a:solidFill>
                            <a:srgbClr val="888888"/>
                          </a:solidFill>
                        </a:rPr>
                        <a:t>null</a:t>
                      </a:r>
                      <a:endParaRPr b="1" sz="1300">
                        <a:solidFill>
                          <a:srgbClr val="888888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14:00:02.555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WARN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chatbot_response.py:401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This user has not specified their GHCId 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8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14:00:02.640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chatbot_repsonse.py:432</a:t>
                      </a:r>
                      <a:r>
                        <a:rPr lang="en" sz="1300"/>
                        <a:t> Sending chatbot response to ghcTranslationSvc with request = { text: “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To get to the GHC convention centre from Rosen Plaza Hotel please follow these directions: www.tinyurl.com/12$wkds239rfj35. This is a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10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minute walk”, language:</a:t>
                      </a:r>
                      <a:r>
                        <a:rPr b="1" lang="en" sz="1300">
                          <a:solidFill>
                            <a:srgbClr val="4A86E8"/>
                          </a:solidFill>
                        </a:rPr>
                        <a:t>e_SPANISH</a:t>
                      </a:r>
                      <a:r>
                        <a:rPr lang="en" sz="1300"/>
                        <a:t>}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7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14:00:07.943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chatbot_translation.py:112</a:t>
                      </a:r>
                      <a:r>
                        <a:rPr lang="en" sz="1300"/>
                        <a:t> Unexpected response received from 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ghcTranslationSvc response = { status:”Error”, returnCode: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435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, message: “unable to translate 12$wkds239rfj35. Word does not exist in translation mapping” }</a:t>
                      </a:r>
                      <a:r>
                        <a:rPr lang="en" sz="1300"/>
                        <a:t>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14:00:08.021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DEBUG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chatbot_response.py:439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300"/>
                        <a:t>Sending chatbot response to user…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14:00:08.113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ERROR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chatbot_response.py:543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300"/>
                        <a:t>Unexpected exception thrown !!!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14:00:09.120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Total elapsed time processing request: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7046.23</a:t>
                      </a:r>
                      <a:r>
                        <a:rPr lang="en" sz="1300"/>
                        <a:t> milliseconds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67" name="Google Shape;667;p86"/>
          <p:cNvSpPr/>
          <p:nvPr/>
        </p:nvSpPr>
        <p:spPr>
          <a:xfrm>
            <a:off x="2638900" y="5155300"/>
            <a:ext cx="9100800" cy="531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24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2" name="Google Shape;672;p87"/>
          <p:cNvGraphicFramePr/>
          <p:nvPr/>
        </p:nvGraphicFramePr>
        <p:xfrm>
          <a:off x="155088" y="12303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{7DC5CB1C-F139-40B0-9311-B48EC4A4EE45}</a:tableStyleId>
              </a:tblPr>
              <a:tblGrid>
                <a:gridCol w="505875"/>
                <a:gridCol w="1998850"/>
                <a:gridCol w="809000"/>
                <a:gridCol w="8567775"/>
              </a:tblGrid>
              <a:tr h="39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timestamp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level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message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7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2023-09-01 14:00:01.074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INFO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1C4587"/>
                          </a:solidFill>
                        </a:rPr>
                        <a:t>chatbot_app.py:13</a:t>
                      </a:r>
                      <a:r>
                        <a:rPr lang="en" sz="1300"/>
                        <a:t> Incoming request from uuid=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439323</a:t>
                      </a:r>
                      <a:r>
                        <a:rPr lang="en" sz="1300"/>
                        <a:t> request = { sessionID: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a3nf8s3</a:t>
                      </a:r>
                      <a:r>
                        <a:rPr lang="en" sz="1300"/>
                        <a:t>, question: “How do I get to the convention centre from Rosen Plaza Hotel?” }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14:00:01.083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DEBUG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1C4587"/>
                          </a:solidFill>
                        </a:rPr>
                        <a:t>chatbot_model.py:27</a:t>
                      </a:r>
                      <a:r>
                        <a:rPr lang="en" sz="1300"/>
                        <a:t> Generating chatbot response….</a:t>
                      </a:r>
                      <a:endParaRPr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14:00:02.192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chatbot_model.py:32</a:t>
                      </a:r>
                      <a:r>
                        <a:rPr lang="en" sz="1300"/>
                        <a:t> Response found for question: “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How do I get to the convention centre from Rosen Plaza Hotel?”, answer: “To get to the GHC convention centre from Rosen Plaza Hotel please follow these directions: www.tinyurl.com/12$wkds239rfj35. This is a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10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minute walk.” 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14:00:02.554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chatbot_user.py:68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User settings for uuid=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439323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found name=”Sarah Smith”, defaultLanguage=</a:t>
                      </a:r>
                      <a:r>
                        <a:rPr b="1" lang="en" sz="1300">
                          <a:solidFill>
                            <a:srgbClr val="4A86E8"/>
                          </a:solidFill>
                        </a:rPr>
                        <a:t>e_SPANISH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, isGHCPresenter=</a:t>
                      </a:r>
                      <a:r>
                        <a:rPr b="1" lang="en" sz="1300">
                          <a:solidFill>
                            <a:srgbClr val="4A86E8"/>
                          </a:solidFill>
                        </a:rPr>
                        <a:t>false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, GHCId=</a:t>
                      </a:r>
                      <a:r>
                        <a:rPr b="1" lang="en" sz="1300">
                          <a:solidFill>
                            <a:srgbClr val="888888"/>
                          </a:solidFill>
                        </a:rPr>
                        <a:t>null</a:t>
                      </a:r>
                      <a:endParaRPr b="1" sz="1300">
                        <a:solidFill>
                          <a:srgbClr val="888888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14:00:02.555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WARN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chatbot_response.py:401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This user has not specified their GHCId 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8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14:00:02.640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chatbot_repsonse.py:432</a:t>
                      </a:r>
                      <a:r>
                        <a:rPr lang="en" sz="1300"/>
                        <a:t> Sending chatbot response to ghcTranslationSvc with request = { text: “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To get to the GHC convention centre from Rosen Plaza Hotel please follow these directions: www.tinyurl.com/12$wkds239rfj35. This is a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10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minute walk”, language:</a:t>
                      </a:r>
                      <a:r>
                        <a:rPr b="1" lang="en" sz="1300">
                          <a:solidFill>
                            <a:srgbClr val="4A86E8"/>
                          </a:solidFill>
                        </a:rPr>
                        <a:t>e_SPANISH</a:t>
                      </a:r>
                      <a:r>
                        <a:rPr lang="en" sz="1300"/>
                        <a:t>}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7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14:00:07.943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chatbot_translation.py:112</a:t>
                      </a:r>
                      <a:r>
                        <a:rPr lang="en" sz="1300"/>
                        <a:t> Unexpected response received from 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ghcTranslationSvc response = { status:”Error”, returnCode: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435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, message: “unable to translate 12$wkds239rfj35. Word does not exist in translation mapping” }</a:t>
                      </a:r>
                      <a:r>
                        <a:rPr lang="en" sz="1300"/>
                        <a:t>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14:00:08.021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DEBUG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chatbot_response.py:439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300"/>
                        <a:t>Sending chatbot response to user…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14:00:08.113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ERROR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chatbot_response.py:543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300"/>
                        <a:t>Unexpected exception thrown !!!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14:00:09.120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Total elapsed time processing request: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7046.23</a:t>
                      </a:r>
                      <a:r>
                        <a:rPr lang="en" sz="1300"/>
                        <a:t> milliseconds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73" name="Google Shape;673;p87"/>
          <p:cNvSpPr/>
          <p:nvPr/>
        </p:nvSpPr>
        <p:spPr>
          <a:xfrm>
            <a:off x="2682050" y="5612350"/>
            <a:ext cx="9100800" cy="531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24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8" name="Google Shape;678;p88"/>
          <p:cNvGraphicFramePr/>
          <p:nvPr/>
        </p:nvGraphicFramePr>
        <p:xfrm>
          <a:off x="155088" y="12303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{7DC5CB1C-F139-40B0-9311-B48EC4A4EE45}</a:tableStyleId>
              </a:tblPr>
              <a:tblGrid>
                <a:gridCol w="505875"/>
                <a:gridCol w="1998850"/>
                <a:gridCol w="809000"/>
                <a:gridCol w="8567775"/>
              </a:tblGrid>
              <a:tr h="39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timestamp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level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message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7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2023-09-01 14:00:01.074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INFO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1C4587"/>
                          </a:solidFill>
                        </a:rPr>
                        <a:t>chatbot_app.py:13</a:t>
                      </a:r>
                      <a:r>
                        <a:rPr lang="en" sz="1300"/>
                        <a:t> Incoming request from uuid=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439323</a:t>
                      </a:r>
                      <a:r>
                        <a:rPr lang="en" sz="1300"/>
                        <a:t> request = { sessionID: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a3nf8s3</a:t>
                      </a:r>
                      <a:r>
                        <a:rPr lang="en" sz="1300"/>
                        <a:t>, question: “How do I get to the convention centre from Rosen Plaza Hotel?” }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14:00:01.083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DEBUG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1C4587"/>
                          </a:solidFill>
                        </a:rPr>
                        <a:t>chatbot_model.py:27</a:t>
                      </a:r>
                      <a:r>
                        <a:rPr lang="en" sz="1300"/>
                        <a:t> Generating chatbot response….</a:t>
                      </a:r>
                      <a:endParaRPr sz="13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14:00:02.192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chatbot_model.py:32</a:t>
                      </a:r>
                      <a:r>
                        <a:rPr lang="en" sz="1300"/>
                        <a:t> Response found for question: “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How do I get to the convention centre from Rosen Plaza Hotel?”, answer: “To get to the GHC convention centre from Rosen Plaza Hotel please follow these directions: www.tinyurl.com/12$wkds239rfj35. This is a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10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minute walk.” 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14:00:02.554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chatbot_user.py:68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User settings for uuid=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439323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found name=”Sarah Smith”, defaultLanguage=</a:t>
                      </a:r>
                      <a:r>
                        <a:rPr b="1" lang="en" sz="1300">
                          <a:solidFill>
                            <a:srgbClr val="4A86E8"/>
                          </a:solidFill>
                        </a:rPr>
                        <a:t>e_SPANISH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, isGHCPresenter=</a:t>
                      </a:r>
                      <a:r>
                        <a:rPr b="1" lang="en" sz="1300">
                          <a:solidFill>
                            <a:srgbClr val="4A86E8"/>
                          </a:solidFill>
                        </a:rPr>
                        <a:t>false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, GHCId=</a:t>
                      </a:r>
                      <a:r>
                        <a:rPr b="1" lang="en" sz="1300">
                          <a:solidFill>
                            <a:srgbClr val="888888"/>
                          </a:solidFill>
                        </a:rPr>
                        <a:t>null</a:t>
                      </a:r>
                      <a:endParaRPr b="1" sz="1300">
                        <a:solidFill>
                          <a:srgbClr val="888888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14:00:02.555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WARN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chatbot_response.py:401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This user has not specified their GHCId 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8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14:00:02.640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chatbot_repsonse.py:432</a:t>
                      </a:r>
                      <a:r>
                        <a:rPr lang="en" sz="1300"/>
                        <a:t> Sending chatbot response to ghcTranslationSvc with request = { text: “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To get to the GHC convention centre from Rosen Plaza Hotel please follow these directions: www.tinyurl.com/12$wkds239rfj35. This is a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10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minute walk”, language:</a:t>
                      </a:r>
                      <a:r>
                        <a:rPr b="1" lang="en" sz="1300">
                          <a:solidFill>
                            <a:srgbClr val="4A86E8"/>
                          </a:solidFill>
                        </a:rPr>
                        <a:t>e_SPANISH</a:t>
                      </a:r>
                      <a:r>
                        <a:rPr lang="en" sz="1300"/>
                        <a:t>}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7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14:00:07.943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chatbot_translation.py:112</a:t>
                      </a:r>
                      <a:r>
                        <a:rPr lang="en" sz="1300"/>
                        <a:t> Unexpected response received from 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ghcTranslationSvc response = { status:”Error”, returnCode: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435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, message: “unable to translate 12$wkds239rfj35. Word does not exist in translation mapping” }</a:t>
                      </a:r>
                      <a:r>
                        <a:rPr lang="en" sz="1300"/>
                        <a:t>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14:00:08.021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DEBUG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chatbot_response.py:439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300"/>
                        <a:t>Sending chatbot response to user…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14:00:08.113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ERROR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73763"/>
                          </a:solidFill>
                        </a:rPr>
                        <a:t>chatbot_response.py:543</a:t>
                      </a:r>
                      <a:r>
                        <a:rPr lang="en" sz="13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" sz="1300"/>
                        <a:t>Unexpected exception thrown !!!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7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2023-09-01 14:00:09.120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INFO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Total elapsed time processing request: </a:t>
                      </a:r>
                      <a:r>
                        <a:rPr b="1" lang="en" sz="1300">
                          <a:solidFill>
                            <a:srgbClr val="8E7CC3"/>
                          </a:solidFill>
                        </a:rPr>
                        <a:t>7046.23</a:t>
                      </a:r>
                      <a:r>
                        <a:rPr lang="en" sz="1300"/>
                        <a:t> milliseconds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79" name="Google Shape;679;p88"/>
          <p:cNvSpPr/>
          <p:nvPr/>
        </p:nvSpPr>
        <p:spPr>
          <a:xfrm>
            <a:off x="2669950" y="6448550"/>
            <a:ext cx="9100800" cy="381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88"/>
          <p:cNvSpPr/>
          <p:nvPr/>
        </p:nvSpPr>
        <p:spPr>
          <a:xfrm>
            <a:off x="614150" y="4327125"/>
            <a:ext cx="1977600" cy="125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9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 Checklist</a:t>
            </a:r>
            <a:endParaRPr/>
          </a:p>
        </p:txBody>
      </p:sp>
      <p:sp>
        <p:nvSpPr>
          <p:cNvPr id="686" name="Google Shape;686;p89"/>
          <p:cNvSpPr txBox="1"/>
          <p:nvPr>
            <p:ph idx="1" type="body"/>
          </p:nvPr>
        </p:nvSpPr>
        <p:spPr>
          <a:xfrm>
            <a:off x="838179" y="2362339"/>
            <a:ext cx="10515300" cy="3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11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Can you reliably reproduce or replicate the issue?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Has there been any recent changes or releases that may have caused this issue?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What is the criticality/scope of the issue? (e.g., does this impact all clients?)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What specific service or API is causing the issue?</a:t>
            </a:r>
            <a:endParaRPr sz="2400"/>
          </a:p>
          <a:p>
            <a:pPr indent="-381000" lvl="0" marL="457200" rtl="0" algn="l">
              <a:spcBef>
                <a:spcPts val="11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Is the problem I’m seeing a side effect or the root cause?</a:t>
            </a:r>
            <a:endParaRPr sz="2400"/>
          </a:p>
          <a:p>
            <a:pPr indent="0" lvl="0" marL="0" rtl="0" algn="l">
              <a:spcBef>
                <a:spcPts val="110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0"/>
          <p:cNvSpPr txBox="1"/>
          <p:nvPr>
            <p:ph idx="1" type="body"/>
          </p:nvPr>
        </p:nvSpPr>
        <p:spPr>
          <a:xfrm>
            <a:off x="838179" y="2362339"/>
            <a:ext cx="10515300" cy="3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400"/>
              <a:t>Congrats on your end-to-end journey!</a:t>
            </a:r>
            <a:endParaRPr sz="2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400"/>
              <a:t>The SDLC process varies for each project or team</a:t>
            </a:r>
            <a:endParaRPr sz="2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400"/>
              <a:t>Practice makes Progress :)</a:t>
            </a:r>
            <a:endParaRPr sz="2400"/>
          </a:p>
        </p:txBody>
      </p:sp>
      <p:sp>
        <p:nvSpPr>
          <p:cNvPr id="692" name="Google Shape;692;p90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93" name="Google Shape;693;p90"/>
          <p:cNvSpPr/>
          <p:nvPr/>
        </p:nvSpPr>
        <p:spPr>
          <a:xfrm>
            <a:off x="137430" y="3440396"/>
            <a:ext cx="2241600" cy="891900"/>
          </a:xfrm>
          <a:prstGeom prst="homePlate">
            <a:avLst>
              <a:gd fmla="val 50000" name="adj"/>
            </a:avLst>
          </a:prstGeom>
          <a:solidFill>
            <a:srgbClr val="F24A3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4" name="Google Shape;694;p90"/>
          <p:cNvSpPr/>
          <p:nvPr/>
        </p:nvSpPr>
        <p:spPr>
          <a:xfrm>
            <a:off x="1707758" y="3440396"/>
            <a:ext cx="2241600" cy="8919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5" name="Google Shape;695;p90"/>
          <p:cNvSpPr/>
          <p:nvPr/>
        </p:nvSpPr>
        <p:spPr>
          <a:xfrm>
            <a:off x="5336752" y="3440096"/>
            <a:ext cx="2241600" cy="891900"/>
          </a:xfrm>
          <a:prstGeom prst="chevron">
            <a:avLst>
              <a:gd fmla="val 50000" name="adj"/>
            </a:avLst>
          </a:prstGeom>
          <a:solidFill>
            <a:srgbClr val="B93F6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90"/>
          <p:cNvSpPr/>
          <p:nvPr/>
        </p:nvSpPr>
        <p:spPr>
          <a:xfrm>
            <a:off x="9055844" y="3440096"/>
            <a:ext cx="2799600" cy="891900"/>
          </a:xfrm>
          <a:prstGeom prst="chevron">
            <a:avLst>
              <a:gd fmla="val 50000" name="adj"/>
            </a:avLst>
          </a:prstGeom>
          <a:solidFill>
            <a:srgbClr val="98208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Monitoring &amp; Debugging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90"/>
          <p:cNvSpPr/>
          <p:nvPr/>
        </p:nvSpPr>
        <p:spPr>
          <a:xfrm>
            <a:off x="7064391" y="3440096"/>
            <a:ext cx="2449800" cy="891900"/>
          </a:xfrm>
          <a:prstGeom prst="chevron">
            <a:avLst>
              <a:gd fmla="val 50000" name="adj"/>
            </a:avLst>
          </a:prstGeom>
          <a:solidFill>
            <a:srgbClr val="98208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Deployment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90"/>
          <p:cNvSpPr/>
          <p:nvPr/>
        </p:nvSpPr>
        <p:spPr>
          <a:xfrm>
            <a:off x="3429725" y="3440404"/>
            <a:ext cx="2549400" cy="891900"/>
          </a:xfrm>
          <a:prstGeom prst="chevron">
            <a:avLst>
              <a:gd fmla="val 50000" name="adj"/>
            </a:avLst>
          </a:prstGeom>
          <a:solidFill>
            <a:srgbClr val="E6B8AF"/>
          </a:solidFill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Development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9" name="Google Shape;69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3753" y="4541800"/>
            <a:ext cx="2286001" cy="22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Requirements</a:t>
            </a:r>
            <a:endParaRPr/>
          </a:p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838179" y="2362339"/>
            <a:ext cx="10515300" cy="3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10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Who</a:t>
            </a:r>
            <a:r>
              <a:rPr lang="en" sz="2400"/>
              <a:t> determines these? </a:t>
            </a:r>
            <a:r>
              <a:rPr i="1" lang="en" sz="2400"/>
              <a:t>people who pay for the product, a PM, other engineers</a:t>
            </a:r>
            <a:endParaRPr i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What</a:t>
            </a:r>
            <a:r>
              <a:rPr lang="en" sz="2400"/>
              <a:t> are the requirements? </a:t>
            </a:r>
            <a:r>
              <a:rPr i="1" lang="en" sz="2400"/>
              <a:t>usage patterns</a:t>
            </a:r>
            <a:r>
              <a:rPr i="1" lang="en" sz="2400"/>
              <a:t>, expected behavior, business logic</a:t>
            </a:r>
            <a:endParaRPr i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When</a:t>
            </a:r>
            <a:r>
              <a:rPr lang="en" sz="2400"/>
              <a:t> do they get added? </a:t>
            </a:r>
            <a:r>
              <a:rPr i="1" lang="en" sz="2400"/>
              <a:t>ideally as early as possible, realistically, all the time</a:t>
            </a:r>
            <a:endParaRPr i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Where</a:t>
            </a:r>
            <a:r>
              <a:rPr lang="en" sz="2400"/>
              <a:t> do we track them?</a:t>
            </a:r>
            <a:r>
              <a:rPr i="1" lang="en" sz="2400"/>
              <a:t> various tools like agreement documents, project specifications, mock-ups, Jira</a:t>
            </a:r>
            <a:endParaRPr i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" sz="2400"/>
              <a:t>How</a:t>
            </a:r>
            <a:r>
              <a:rPr lang="en" sz="2400"/>
              <a:t> should we proceed? </a:t>
            </a:r>
            <a:r>
              <a:rPr i="1" lang="en" sz="2400"/>
              <a:t>prioritize and scope</a:t>
            </a:r>
            <a:endParaRPr sz="2400"/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2599" y="1295400"/>
            <a:ext cx="1400932" cy="1400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5895" y="5091234"/>
            <a:ext cx="1462196" cy="1462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1"/>
          <p:cNvSpPr txBox="1"/>
          <p:nvPr>
            <p:ph type="title"/>
          </p:nvPr>
        </p:nvSpPr>
        <p:spPr>
          <a:xfrm>
            <a:off x="647550" y="647700"/>
            <a:ext cx="108966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Proxima Nova"/>
              <a:buNone/>
            </a:pPr>
            <a:r>
              <a:rPr b="1" lang="en" sz="3200">
                <a:solidFill>
                  <a:srgbClr val="FFC91D"/>
                </a:solidFill>
              </a:rPr>
              <a:t>Thank You!</a:t>
            </a:r>
            <a:endParaRPr sz="3200"/>
          </a:p>
        </p:txBody>
      </p:sp>
      <p:sp>
        <p:nvSpPr>
          <p:cNvPr id="705" name="Google Shape;705;p91"/>
          <p:cNvSpPr txBox="1"/>
          <p:nvPr>
            <p:ph idx="1" type="body"/>
          </p:nvPr>
        </p:nvSpPr>
        <p:spPr>
          <a:xfrm>
            <a:off x="303350" y="4721225"/>
            <a:ext cx="40539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b="1" lang="en" sz="2000">
                <a:solidFill>
                  <a:schemeClr val="lt1"/>
                </a:solidFill>
              </a:rPr>
              <a:t>Yanisa Khambanonda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 @yanisakhambanonda</a:t>
            </a:r>
            <a:br>
              <a:rPr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📧 </a:t>
            </a:r>
            <a:r>
              <a:rPr lang="en" sz="20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ykhambanonda@bloomberg.net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706" name="Google Shape;706;p91"/>
          <p:cNvSpPr txBox="1"/>
          <p:nvPr>
            <p:ph idx="2" type="body"/>
          </p:nvPr>
        </p:nvSpPr>
        <p:spPr>
          <a:xfrm>
            <a:off x="4491203" y="4721233"/>
            <a:ext cx="34767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b="1" lang="en" sz="2000">
                <a:solidFill>
                  <a:schemeClr val="lt1"/>
                </a:solidFill>
              </a:rPr>
              <a:t>Angela Sun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@angelasun2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📧 </a:t>
            </a:r>
            <a:r>
              <a:rPr lang="en" sz="20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asun115@bloomberg.net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707" name="Google Shape;707;p91"/>
          <p:cNvSpPr txBox="1"/>
          <p:nvPr>
            <p:ph idx="3" type="body"/>
          </p:nvPr>
        </p:nvSpPr>
        <p:spPr>
          <a:xfrm>
            <a:off x="8250464" y="4721233"/>
            <a:ext cx="35838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rPr b="1" lang="en" sz="2000">
                <a:solidFill>
                  <a:schemeClr val="lt1"/>
                </a:solidFill>
              </a:rPr>
              <a:t>Shuzhan Yang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@shuzhanyang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📧 </a:t>
            </a:r>
            <a:r>
              <a:rPr lang="en" sz="20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syang744@bloomberg.net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708" name="Google Shape;708;p91"/>
          <p:cNvPicPr preferRelativeResize="0"/>
          <p:nvPr/>
        </p:nvPicPr>
        <p:blipFill rotWithShape="1">
          <a:blip r:embed="rId6">
            <a:alphaModFix/>
          </a:blip>
          <a:srcRect b="18618" l="0" r="0" t="5909"/>
          <a:stretch/>
        </p:blipFill>
        <p:spPr>
          <a:xfrm>
            <a:off x="1103090" y="1978371"/>
            <a:ext cx="2340780" cy="250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9625" y="1978366"/>
            <a:ext cx="2287824" cy="2502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99536" y="1978367"/>
            <a:ext cx="2287809" cy="2502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9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7735" y="5285240"/>
            <a:ext cx="290893" cy="290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50241" y="5285232"/>
            <a:ext cx="290893" cy="290893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91"/>
          <p:cNvSpPr txBox="1"/>
          <p:nvPr/>
        </p:nvSpPr>
        <p:spPr>
          <a:xfrm>
            <a:off x="203195" y="203200"/>
            <a:ext cx="222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714" name="Google Shape;714;p9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25931" y="5285240"/>
            <a:ext cx="290893" cy="290893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91"/>
          <p:cNvSpPr/>
          <p:nvPr/>
        </p:nvSpPr>
        <p:spPr>
          <a:xfrm>
            <a:off x="1798350" y="6062150"/>
            <a:ext cx="8595000" cy="538800"/>
          </a:xfrm>
          <a:prstGeom prst="roundRect">
            <a:avLst>
              <a:gd fmla="val 16667" name="adj"/>
            </a:avLst>
          </a:prstGeom>
          <a:solidFill>
            <a:srgbClr val="FFB597"/>
          </a:solidFill>
          <a:ln cap="flat" cmpd="sng" w="28575">
            <a:solidFill>
              <a:srgbClr val="DB42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Our s</a:t>
            </a:r>
            <a:r>
              <a:rPr lang="en" sz="1800"/>
              <a:t>lides and workbook can be found </a:t>
            </a:r>
            <a:r>
              <a:rPr lang="en" sz="1800"/>
              <a:t>at: </a:t>
            </a:r>
            <a:r>
              <a:rPr lang="en" sz="1800" u="sng">
                <a:solidFill>
                  <a:schemeClr val="hlink"/>
                </a:solidFill>
                <a:hlinkClick r:id="rId10"/>
              </a:rPr>
              <a:t>https://github.com/angelasun2/GHC23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4876680" y="2766218"/>
            <a:ext cx="56388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Introduction</a:t>
            </a:r>
            <a:endParaRPr b="1"/>
          </a:p>
        </p:txBody>
      </p:sp>
      <p:sp>
        <p:nvSpPr>
          <p:cNvPr id="225" name="Google Shape;225;p38"/>
          <p:cNvSpPr txBox="1"/>
          <p:nvPr>
            <p:ph type="title"/>
          </p:nvPr>
        </p:nvSpPr>
        <p:spPr>
          <a:xfrm>
            <a:off x="4876680" y="3756818"/>
            <a:ext cx="5638800" cy="13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ChatGHC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/>
              <a:t>Client Requirements</a:t>
            </a:r>
            <a:endParaRPr/>
          </a:p>
        </p:txBody>
      </p:sp>
      <p:sp>
        <p:nvSpPr>
          <p:cNvPr id="231" name="Google Shape;231;p39"/>
          <p:cNvSpPr txBox="1"/>
          <p:nvPr>
            <p:ph idx="1" type="body"/>
          </p:nvPr>
        </p:nvSpPr>
        <p:spPr>
          <a:xfrm>
            <a:off x="838179" y="2362339"/>
            <a:ext cx="10515300" cy="8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/>
              <a:t>Who:</a:t>
            </a:r>
            <a:r>
              <a:rPr lang="en" sz="2400"/>
              <a:t> Surveyed GHC’22 participants</a:t>
            </a:r>
            <a:endParaRPr sz="2400"/>
          </a:p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/>
              <a:t>What:</a:t>
            </a:r>
            <a:r>
              <a:rPr lang="en" sz="2400"/>
              <a:t> A chatbot to answer questions about GHC’23!</a:t>
            </a:r>
            <a:endParaRPr sz="2400"/>
          </a:p>
        </p:txBody>
      </p:sp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1102021" y="5468758"/>
            <a:ext cx="27996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00"/>
              <a:t>Simple text Q&amp;A </a:t>
            </a:r>
            <a:br>
              <a:rPr lang="en" sz="1800"/>
            </a:br>
            <a:r>
              <a:rPr lang="en" sz="1800"/>
              <a:t>automated bot</a:t>
            </a:r>
            <a:endParaRPr sz="1800"/>
          </a:p>
        </p:txBody>
      </p:sp>
      <p:sp>
        <p:nvSpPr>
          <p:cNvPr id="233" name="Google Shape;233;p39"/>
          <p:cNvSpPr txBox="1"/>
          <p:nvPr>
            <p:ph idx="4294967295" type="body"/>
          </p:nvPr>
        </p:nvSpPr>
        <p:spPr>
          <a:xfrm>
            <a:off x="4696072" y="5468758"/>
            <a:ext cx="2799600" cy="24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00"/>
              <a:t>Chat history up to 1 month</a:t>
            </a:r>
            <a:endParaRPr sz="1800"/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877" y="3566160"/>
            <a:ext cx="1810513" cy="181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443" y="3566160"/>
            <a:ext cx="1810511" cy="1810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2599" y="3563517"/>
            <a:ext cx="1814755" cy="181475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9"/>
          <p:cNvSpPr txBox="1"/>
          <p:nvPr>
            <p:ph idx="4294967295" type="body"/>
          </p:nvPr>
        </p:nvSpPr>
        <p:spPr>
          <a:xfrm>
            <a:off x="8290167" y="5468758"/>
            <a:ext cx="2799600" cy="7482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sp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00"/>
              <a:t>Tens of thousands of clients using this chatbot around the world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838179" y="1371600"/>
            <a:ext cx="10515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oxima Nova"/>
              <a:buNone/>
            </a:pPr>
            <a:r>
              <a:rPr lang="en"/>
              <a:t>Designing</a:t>
            </a:r>
            <a:endParaRPr/>
          </a:p>
        </p:txBody>
      </p:sp>
      <p:sp>
        <p:nvSpPr>
          <p:cNvPr id="243" name="Google Shape;243;p40"/>
          <p:cNvSpPr/>
          <p:nvPr/>
        </p:nvSpPr>
        <p:spPr>
          <a:xfrm>
            <a:off x="137430" y="3440396"/>
            <a:ext cx="2241600" cy="891900"/>
          </a:xfrm>
          <a:prstGeom prst="homePlate">
            <a:avLst>
              <a:gd fmla="val 50000" name="adj"/>
            </a:avLst>
          </a:prstGeom>
          <a:solidFill>
            <a:srgbClr val="F24A3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40"/>
          <p:cNvSpPr/>
          <p:nvPr/>
        </p:nvSpPr>
        <p:spPr>
          <a:xfrm>
            <a:off x="1707758" y="3440396"/>
            <a:ext cx="2241600" cy="891900"/>
          </a:xfrm>
          <a:prstGeom prst="chevron">
            <a:avLst>
              <a:gd fmla="val 50000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40"/>
          <p:cNvSpPr/>
          <p:nvPr/>
        </p:nvSpPr>
        <p:spPr>
          <a:xfrm>
            <a:off x="5336752" y="3440096"/>
            <a:ext cx="2241600" cy="891900"/>
          </a:xfrm>
          <a:prstGeom prst="chevron">
            <a:avLst>
              <a:gd fmla="val 50000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40"/>
          <p:cNvSpPr/>
          <p:nvPr/>
        </p:nvSpPr>
        <p:spPr>
          <a:xfrm>
            <a:off x="9055844" y="3440096"/>
            <a:ext cx="2799600" cy="891900"/>
          </a:xfrm>
          <a:prstGeom prst="chevron">
            <a:avLst>
              <a:gd fmla="val 50000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Monitoring &amp; Debugging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40"/>
          <p:cNvSpPr/>
          <p:nvPr/>
        </p:nvSpPr>
        <p:spPr>
          <a:xfrm>
            <a:off x="7064391" y="3440096"/>
            <a:ext cx="2449800" cy="891900"/>
          </a:xfrm>
          <a:prstGeom prst="chevron">
            <a:avLst>
              <a:gd fmla="val 50000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40"/>
          <p:cNvSpPr/>
          <p:nvPr/>
        </p:nvSpPr>
        <p:spPr>
          <a:xfrm>
            <a:off x="3429725" y="3440404"/>
            <a:ext cx="2549400" cy="891900"/>
          </a:xfrm>
          <a:prstGeom prst="chevron">
            <a:avLst>
              <a:gd fmla="val 50000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40"/>
          <p:cNvSpPr txBox="1"/>
          <p:nvPr>
            <p:ph idx="1" type="body"/>
          </p:nvPr>
        </p:nvSpPr>
        <p:spPr>
          <a:xfrm>
            <a:off x="838179" y="2362339"/>
            <a:ext cx="10515300" cy="375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Draft a System Diagram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